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5" r:id="rId1"/>
  </p:sldMasterIdLst>
  <p:notesMasterIdLst>
    <p:notesMasterId r:id="rId85"/>
  </p:notesMasterIdLst>
  <p:handoutMasterIdLst>
    <p:handoutMasterId r:id="rId86"/>
  </p:handoutMasterIdLst>
  <p:sldIdLst>
    <p:sldId id="626" r:id="rId2"/>
    <p:sldId id="628" r:id="rId3"/>
    <p:sldId id="543" r:id="rId4"/>
    <p:sldId id="544" r:id="rId5"/>
    <p:sldId id="545" r:id="rId6"/>
    <p:sldId id="546" r:id="rId7"/>
    <p:sldId id="547" r:id="rId8"/>
    <p:sldId id="548" r:id="rId9"/>
    <p:sldId id="549" r:id="rId10"/>
    <p:sldId id="550" r:id="rId11"/>
    <p:sldId id="551" r:id="rId12"/>
    <p:sldId id="552" r:id="rId13"/>
    <p:sldId id="553" r:id="rId14"/>
    <p:sldId id="554" r:id="rId15"/>
    <p:sldId id="555" r:id="rId16"/>
    <p:sldId id="556" r:id="rId17"/>
    <p:sldId id="557" r:id="rId18"/>
    <p:sldId id="558" r:id="rId19"/>
    <p:sldId id="559" r:id="rId20"/>
    <p:sldId id="560" r:id="rId21"/>
    <p:sldId id="561" r:id="rId22"/>
    <p:sldId id="562" r:id="rId23"/>
    <p:sldId id="563" r:id="rId24"/>
    <p:sldId id="565" r:id="rId25"/>
    <p:sldId id="566" r:id="rId26"/>
    <p:sldId id="567" r:id="rId27"/>
    <p:sldId id="568" r:id="rId28"/>
    <p:sldId id="569" r:id="rId29"/>
    <p:sldId id="570" r:id="rId30"/>
    <p:sldId id="571" r:id="rId31"/>
    <p:sldId id="572" r:id="rId32"/>
    <p:sldId id="573" r:id="rId33"/>
    <p:sldId id="574" r:id="rId34"/>
    <p:sldId id="575" r:id="rId35"/>
    <p:sldId id="576" r:id="rId36"/>
    <p:sldId id="577" r:id="rId37"/>
    <p:sldId id="578" r:id="rId38"/>
    <p:sldId id="579" r:id="rId39"/>
    <p:sldId id="580" r:id="rId40"/>
    <p:sldId id="581" r:id="rId41"/>
    <p:sldId id="582" r:id="rId42"/>
    <p:sldId id="583" r:id="rId43"/>
    <p:sldId id="584" r:id="rId44"/>
    <p:sldId id="585" r:id="rId45"/>
    <p:sldId id="586" r:id="rId46"/>
    <p:sldId id="587" r:id="rId47"/>
    <p:sldId id="588" r:id="rId48"/>
    <p:sldId id="589" r:id="rId49"/>
    <p:sldId id="590" r:id="rId50"/>
    <p:sldId id="591" r:id="rId51"/>
    <p:sldId id="592" r:id="rId52"/>
    <p:sldId id="593" r:id="rId53"/>
    <p:sldId id="594" r:id="rId54"/>
    <p:sldId id="595" r:id="rId55"/>
    <p:sldId id="596" r:id="rId56"/>
    <p:sldId id="597" r:id="rId57"/>
    <p:sldId id="598" r:id="rId58"/>
    <p:sldId id="599" r:id="rId59"/>
    <p:sldId id="601" r:id="rId60"/>
    <p:sldId id="602" r:id="rId61"/>
    <p:sldId id="603" r:id="rId62"/>
    <p:sldId id="604" r:id="rId63"/>
    <p:sldId id="605" r:id="rId64"/>
    <p:sldId id="606" r:id="rId65"/>
    <p:sldId id="607" r:id="rId66"/>
    <p:sldId id="608" r:id="rId67"/>
    <p:sldId id="609" r:id="rId68"/>
    <p:sldId id="610" r:id="rId69"/>
    <p:sldId id="611" r:id="rId70"/>
    <p:sldId id="612" r:id="rId71"/>
    <p:sldId id="613" r:id="rId72"/>
    <p:sldId id="614" r:id="rId73"/>
    <p:sldId id="615" r:id="rId74"/>
    <p:sldId id="616" r:id="rId75"/>
    <p:sldId id="617" r:id="rId76"/>
    <p:sldId id="618" r:id="rId77"/>
    <p:sldId id="619" r:id="rId78"/>
    <p:sldId id="620" r:id="rId79"/>
    <p:sldId id="621" r:id="rId80"/>
    <p:sldId id="622" r:id="rId81"/>
    <p:sldId id="623" r:id="rId82"/>
    <p:sldId id="624" r:id="rId83"/>
    <p:sldId id="625" r:id="rId84"/>
  </p:sldIdLst>
  <p:sldSz cx="9144000" cy="6858000" type="screen4x3"/>
  <p:notesSz cx="6881813" cy="9296400"/>
  <p:embeddedFontLst>
    <p:embeddedFont>
      <p:font typeface="Open Sans" panose="020B0604020202020204" charset="0"/>
      <p:regular r:id="rId87"/>
      <p:bold r:id="rId88"/>
      <p:italic r:id="rId89"/>
      <p:boldItalic r:id="rId90"/>
    </p:embeddedFont>
    <p:embeddedFont>
      <p:font typeface="Cambria Math" panose="02040503050406030204" pitchFamily="18" charset="0"/>
      <p:regular r:id="rId91"/>
    </p:embeddedFont>
    <p:embeddedFont>
      <p:font typeface="Georgia" panose="02040502050405020303" pitchFamily="18" charset="0"/>
      <p:regular r:id="rId92"/>
      <p:bold r:id="rId93"/>
      <p:italic r:id="rId94"/>
      <p:boldItalic r:id="rId95"/>
    </p:embeddedFont>
  </p:embeddedFontLst>
  <p:custDataLst>
    <p:tags r:id="rId9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E800C-FDEF-43D3-B427-D2B24079CC0C}">
          <p14:sldIdLst>
            <p14:sldId id="626"/>
            <p14:sldId id="628"/>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3F3"/>
    <a:srgbClr val="E20000"/>
    <a:srgbClr val="3A764D"/>
    <a:srgbClr val="F4F4F4"/>
    <a:srgbClr val="FBFBFB"/>
    <a:srgbClr val="100F04"/>
    <a:srgbClr val="CFCFCF"/>
    <a:srgbClr val="110F05"/>
    <a:srgbClr val="01032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421" autoAdjust="0"/>
  </p:normalViewPr>
  <p:slideViewPr>
    <p:cSldViewPr>
      <p:cViewPr varScale="1">
        <p:scale>
          <a:sx n="68" d="100"/>
          <a:sy n="68" d="100"/>
        </p:scale>
        <p:origin x="1264" y="36"/>
      </p:cViewPr>
      <p:guideLst>
        <p:guide orient="horz" pos="2160"/>
        <p:guide pos="2880"/>
      </p:guideLst>
    </p:cSldViewPr>
  </p:slideViewPr>
  <p:outlineViewPr>
    <p:cViewPr>
      <p:scale>
        <a:sx n="33" d="100"/>
        <a:sy n="33" d="100"/>
      </p:scale>
      <p:origin x="0" y="16398"/>
    </p:cViewPr>
  </p:outlineViewPr>
  <p:notesTextViewPr>
    <p:cViewPr>
      <p:scale>
        <a:sx n="100" d="100"/>
        <a:sy n="100" d="100"/>
      </p:scale>
      <p:origin x="0" y="0"/>
    </p:cViewPr>
  </p:notesTextViewPr>
  <p:sorterViewPr>
    <p:cViewPr>
      <p:scale>
        <a:sx n="132" d="100"/>
        <a:sy n="132" d="100"/>
      </p:scale>
      <p:origin x="0" y="14850"/>
    </p:cViewPr>
  </p:sorterViewPr>
  <p:notesViewPr>
    <p:cSldViewPr>
      <p:cViewPr varScale="1">
        <p:scale>
          <a:sx n="87" d="100"/>
          <a:sy n="87" d="100"/>
        </p:scale>
        <p:origin x="3834"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font" Target="fonts/font8.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742" cy="46513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97513" y="0"/>
            <a:ext cx="2982742" cy="465138"/>
          </a:xfrm>
          <a:prstGeom prst="rect">
            <a:avLst/>
          </a:prstGeom>
        </p:spPr>
        <p:txBody>
          <a:bodyPr vert="horz" lIns="91440" tIns="45720" rIns="91440" bIns="45720" rtlCol="0"/>
          <a:lstStyle>
            <a:lvl1pPr algn="r">
              <a:defRPr sz="1200"/>
            </a:lvl1pPr>
          </a:lstStyle>
          <a:p>
            <a:fld id="{6E4F01DC-8B21-4069-A6DE-2C94F09390F4}" type="datetimeFigureOut">
              <a:rPr lang="en-US" smtClean="0">
                <a:latin typeface="Open Sans" panose="020B0606030504020204" pitchFamily="34" charset="0"/>
              </a:rPr>
              <a:pPr/>
              <a:t>4/23/2017</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1" y="8829675"/>
            <a:ext cx="2982742" cy="465138"/>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97513" y="8829675"/>
            <a:ext cx="2982742" cy="465138"/>
          </a:xfrm>
          <a:prstGeom prst="rect">
            <a:avLst/>
          </a:prstGeom>
        </p:spPr>
        <p:txBody>
          <a:bodyPr vert="horz" lIns="91440" tIns="45720" rIns="91440" bIns="45720" rtlCol="0" anchor="b"/>
          <a:lstStyle>
            <a:lvl1pPr algn="r">
              <a:defRPr sz="1200"/>
            </a:lvl1pPr>
          </a:lstStyle>
          <a:p>
            <a:fld id="{88AE5C26-C777-41D0-827F-5A3C59476849}" type="slidenum">
              <a:rPr lang="en-US" smtClean="0">
                <a:latin typeface="Open Sans" panose="020B0606030504020204" pitchFamily="34" charset="0"/>
              </a:rPr>
              <a:pPr/>
              <a:t>‹#›</a:t>
            </a:fld>
            <a:endParaRPr lang="en-US" dirty="0">
              <a:latin typeface="Open Sans" panose="020B0606030504020204" pitchFamily="34" charset="0"/>
            </a:endParaRPr>
          </a:p>
        </p:txBody>
      </p:sp>
    </p:spTree>
    <p:extLst>
      <p:ext uri="{BB962C8B-B14F-4D97-AF65-F5344CB8AC3E}">
        <p14:creationId xmlns:p14="http://schemas.microsoft.com/office/powerpoint/2010/main" val="2595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atin typeface="Open Sans" panose="020B0606030504020204" pitchFamily="34" charset="0"/>
              </a:defRPr>
            </a:lvl1pPr>
          </a:lstStyle>
          <a:p>
            <a:fld id="{A483A41A-98F1-4006-9F6E-CF0A045667E8}" type="datetimeFigureOut">
              <a:rPr lang="en-US" smtClean="0"/>
              <a:pPr/>
              <a:t>4/23/2017</a:t>
            </a:fld>
            <a:endParaRPr lang="en-US" dirty="0"/>
          </a:p>
        </p:txBody>
      </p:sp>
      <p:sp>
        <p:nvSpPr>
          <p:cNvPr id="4" name="Slide Image Placeholder 3"/>
          <p:cNvSpPr>
            <a:spLocks noGrp="1" noRot="1" noChangeAspect="1"/>
          </p:cNvSpPr>
          <p:nvPr>
            <p:ph type="sldImg" idx="2"/>
          </p:nvPr>
        </p:nvSpPr>
        <p:spPr>
          <a:xfrm>
            <a:off x="1117600" y="696913"/>
            <a:ext cx="4646613"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atin typeface="Open Sans" panose="020B0606030504020204" pitchFamily="34" charset="0"/>
              </a:defRPr>
            </a:lvl1pPr>
          </a:lstStyle>
          <a:p>
            <a:fld id="{08E3BB6A-C8C6-4CE1-B31D-D41FC741C6B0}" type="slidenum">
              <a:rPr lang="en-US" smtClean="0"/>
              <a:pPr/>
              <a:t>‹#›</a:t>
            </a:fld>
            <a:endParaRPr lang="en-US" dirty="0"/>
          </a:p>
        </p:txBody>
      </p:sp>
    </p:spTree>
    <p:extLst>
      <p:ext uri="{BB962C8B-B14F-4D97-AF65-F5344CB8AC3E}">
        <p14:creationId xmlns:p14="http://schemas.microsoft.com/office/powerpoint/2010/main" val="406264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http://www.public.asu.edu/~jtang20/Recommendation.htm</a:t>
            </a:r>
          </a:p>
          <a:p>
            <a:r>
              <a:rPr lang="en-US" dirty="0"/>
              <a:t>http://www.public.asu.edu/~hgao16/recsys2014.html</a:t>
            </a:r>
          </a:p>
        </p:txBody>
      </p:sp>
      <p:sp>
        <p:nvSpPr>
          <p:cNvPr id="4" name="Slide Number Placeholder 3"/>
          <p:cNvSpPr>
            <a:spLocks noGrp="1"/>
          </p:cNvSpPr>
          <p:nvPr>
            <p:ph type="sldNum" sz="quarter" idx="10"/>
          </p:nvPr>
        </p:nvSpPr>
        <p:spPr/>
        <p:txBody>
          <a:bodyPr/>
          <a:lstStyle/>
          <a:p>
            <a:fld id="{08E3BB6A-C8C6-4CE1-B31D-D41FC741C6B0}" type="slidenum">
              <a:rPr lang="en-US" smtClean="0"/>
              <a:pPr/>
              <a:t>3</a:t>
            </a:fld>
            <a:endParaRPr lang="en-US" dirty="0"/>
          </a:p>
        </p:txBody>
      </p:sp>
    </p:spTree>
    <p:extLst>
      <p:ext uri="{BB962C8B-B14F-4D97-AF65-F5344CB8AC3E}">
        <p14:creationId xmlns:p14="http://schemas.microsoft.com/office/powerpoint/2010/main" val="173781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Non-Preference Aggregation (See the four methods in slide): Max(averages of all), Max(least’s of all), Max(max’s of all)</a:t>
            </a:r>
          </a:p>
          <a:p>
            <a:r>
              <a:rPr lang="en-US" dirty="0"/>
              <a:t>Preference Aggregation</a:t>
            </a:r>
          </a:p>
          <a:p>
            <a:pPr lvl="1"/>
            <a:r>
              <a:rPr lang="en-US" dirty="0"/>
              <a:t>Merging of recommendations made for individuals</a:t>
            </a:r>
          </a:p>
          <a:p>
            <a:pPr lvl="1"/>
            <a:r>
              <a:rPr lang="en-US" dirty="0"/>
              <a:t>Aggregation of ratings for individuals</a:t>
            </a:r>
          </a:p>
          <a:p>
            <a:pPr lvl="1"/>
            <a:r>
              <a:rPr lang="en-US" dirty="0"/>
              <a:t>Construction of group preference models</a:t>
            </a:r>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39</a:t>
            </a:fld>
            <a:endParaRPr lang="en-US" dirty="0"/>
          </a:p>
        </p:txBody>
      </p:sp>
    </p:spTree>
    <p:extLst>
      <p:ext uri="{BB962C8B-B14F-4D97-AF65-F5344CB8AC3E}">
        <p14:creationId xmlns:p14="http://schemas.microsoft.com/office/powerpoint/2010/main" val="1639521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Satisfaction</a:t>
            </a:r>
          </a:p>
        </p:txBody>
      </p:sp>
      <p:sp>
        <p:nvSpPr>
          <p:cNvPr id="4" name="Slide Number Placeholder 3"/>
          <p:cNvSpPr>
            <a:spLocks noGrp="1"/>
          </p:cNvSpPr>
          <p:nvPr>
            <p:ph type="sldNum" sz="quarter" idx="10"/>
          </p:nvPr>
        </p:nvSpPr>
        <p:spPr/>
        <p:txBody>
          <a:bodyPr/>
          <a:lstStyle/>
          <a:p>
            <a:fld id="{08E3BB6A-C8C6-4CE1-B31D-D41FC741C6B0}" type="slidenum">
              <a:rPr lang="en-US" smtClean="0"/>
              <a:pPr/>
              <a:t>40</a:t>
            </a:fld>
            <a:endParaRPr lang="en-US" dirty="0"/>
          </a:p>
        </p:txBody>
      </p:sp>
    </p:spTree>
    <p:extLst>
      <p:ext uri="{BB962C8B-B14F-4D97-AF65-F5344CB8AC3E}">
        <p14:creationId xmlns:p14="http://schemas.microsoft.com/office/powerpoint/2010/main" val="2143398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 using Social Context. When utilizing social information, we can 1) utilize this information independently, 2) add it to user-rating matrix, or 3) constrain recommendations with it.</a:t>
            </a:r>
          </a:p>
        </p:txBody>
      </p:sp>
      <p:sp>
        <p:nvSpPr>
          <p:cNvPr id="4" name="Slide Number Placeholder 3"/>
          <p:cNvSpPr>
            <a:spLocks noGrp="1"/>
          </p:cNvSpPr>
          <p:nvPr>
            <p:ph type="sldNum" sz="quarter" idx="10"/>
          </p:nvPr>
        </p:nvSpPr>
        <p:spPr/>
        <p:txBody>
          <a:bodyPr/>
          <a:lstStyle/>
          <a:p>
            <a:fld id="{08E3BB6A-C8C6-4CE1-B31D-D41FC741C6B0}" type="slidenum">
              <a:rPr lang="en-US" smtClean="0"/>
              <a:pPr/>
              <a:t>42</a:t>
            </a:fld>
            <a:endParaRPr lang="en-US" dirty="0"/>
          </a:p>
        </p:txBody>
      </p:sp>
    </p:spTree>
    <p:extLst>
      <p:ext uri="{BB962C8B-B14F-4D97-AF65-F5344CB8AC3E}">
        <p14:creationId xmlns:p14="http://schemas.microsoft.com/office/powerpoint/2010/main" val="352646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 Rating matrix, </a:t>
            </a:r>
          </a:p>
          <a:p>
            <a:r>
              <a:rPr lang="en-US" baseline="0" dirty="0"/>
              <a:t>U: New representation for users</a:t>
            </a:r>
          </a:p>
          <a:p>
            <a:endParaRPr lang="en-US" baseline="0" dirty="0"/>
          </a:p>
          <a:p>
            <a:r>
              <a:rPr lang="en-US" baseline="0" dirty="0"/>
              <a:t>Lambda_1 and Lambda_2 are predefined non-negative constants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44</a:t>
            </a:fld>
            <a:endParaRPr lang="en-US" dirty="0"/>
          </a:p>
        </p:txBody>
      </p:sp>
    </p:spTree>
    <p:extLst>
      <p:ext uri="{BB962C8B-B14F-4D97-AF65-F5344CB8AC3E}">
        <p14:creationId xmlns:p14="http://schemas.microsoft.com/office/powerpoint/2010/main" val="3492154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β is the constant that controls the eﬀect of social network regularization.</a:t>
            </a:r>
          </a:p>
          <a:p>
            <a:r>
              <a:rPr lang="en-US" dirty="0"/>
              <a:t>A local minimum for this optimization problem can be obtained using gradient-descent-based approaches. To solve this problem, we can compute the gradient with respect to </a:t>
            </a:r>
            <a:r>
              <a:rPr lang="en-US" dirty="0" err="1"/>
              <a:t>U</a:t>
            </a:r>
            <a:r>
              <a:rPr lang="en-US" baseline="-25000" dirty="0" err="1"/>
              <a:t>i</a:t>
            </a:r>
            <a:r>
              <a:rPr lang="en-US" dirty="0" err="1"/>
              <a:t>’s</a:t>
            </a:r>
            <a:r>
              <a:rPr lang="en-US" dirty="0"/>
              <a:t> and V</a:t>
            </a:r>
            <a:r>
              <a:rPr lang="en-US" baseline="-25000" dirty="0"/>
              <a:t>i</a:t>
            </a:r>
            <a:r>
              <a:rPr lang="en-US" dirty="0"/>
              <a:t>’s and perform a gradient descent-based method.</a:t>
            </a:r>
          </a:p>
        </p:txBody>
      </p:sp>
      <p:sp>
        <p:nvSpPr>
          <p:cNvPr id="4" name="Slide Number Placeholder 3"/>
          <p:cNvSpPr>
            <a:spLocks noGrp="1"/>
          </p:cNvSpPr>
          <p:nvPr>
            <p:ph type="sldNum" sz="quarter" idx="10"/>
          </p:nvPr>
        </p:nvSpPr>
        <p:spPr/>
        <p:txBody>
          <a:bodyPr/>
          <a:lstStyle/>
          <a:p>
            <a:fld id="{08E3BB6A-C8C6-4CE1-B31D-D41FC741C6B0}" type="slidenum">
              <a:rPr lang="en-US" smtClean="0"/>
              <a:pPr/>
              <a:t>45</a:t>
            </a:fld>
            <a:endParaRPr lang="en-US" dirty="0"/>
          </a:p>
        </p:txBody>
      </p:sp>
    </p:spTree>
    <p:extLst>
      <p:ext uri="{BB962C8B-B14F-4D97-AF65-F5344CB8AC3E}">
        <p14:creationId xmlns:p14="http://schemas.microsoft.com/office/powerpoint/2010/main" val="3646300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rating</a:t>
            </a:r>
          </a:p>
        </p:txBody>
      </p:sp>
      <p:sp>
        <p:nvSpPr>
          <p:cNvPr id="4" name="Slide Number Placeholder 3"/>
          <p:cNvSpPr>
            <a:spLocks noGrp="1"/>
          </p:cNvSpPr>
          <p:nvPr>
            <p:ph type="sldNum" sz="quarter" idx="10"/>
          </p:nvPr>
        </p:nvSpPr>
        <p:spPr/>
        <p:txBody>
          <a:bodyPr/>
          <a:lstStyle/>
          <a:p>
            <a:fld id="{08E3BB6A-C8C6-4CE1-B31D-D41FC741C6B0}" type="slidenum">
              <a:rPr lang="en-US" smtClean="0"/>
              <a:pPr/>
              <a:t>47</a:t>
            </a:fld>
            <a:endParaRPr lang="en-US" dirty="0"/>
          </a:p>
        </p:txBody>
      </p:sp>
    </p:spTree>
    <p:extLst>
      <p:ext uri="{BB962C8B-B14F-4D97-AF65-F5344CB8AC3E}">
        <p14:creationId xmlns:p14="http://schemas.microsoft.com/office/powerpoint/2010/main" val="1344932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19188" y="698500"/>
            <a:ext cx="4643437" cy="3484563"/>
          </a:xfrm>
        </p:spPr>
      </p:sp>
      <p:sp>
        <p:nvSpPr>
          <p:cNvPr id="3" name="Notizenplatzhalter 2"/>
          <p:cNvSpPr>
            <a:spLocks noGrp="1"/>
          </p:cNvSpPr>
          <p:nvPr>
            <p:ph type="body" idx="1"/>
          </p:nvPr>
        </p:nvSpPr>
        <p:spPr/>
        <p:txBody>
          <a:bodyPr/>
          <a:lstStyle/>
          <a:p>
            <a:r>
              <a:rPr lang="en-US" dirty="0"/>
              <a:t>Serendipity</a:t>
            </a:r>
          </a:p>
          <a:p>
            <a:r>
              <a:rPr lang="en-US" dirty="0"/>
              <a:t>ramp-up efforts</a:t>
            </a:r>
            <a:endParaRPr lang="de-DE" dirty="0"/>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50</a:t>
            </a:fld>
            <a:endParaRPr lang="de-DE" dirty="0"/>
          </a:p>
        </p:txBody>
      </p:sp>
    </p:spTree>
    <p:extLst>
      <p:ext uri="{BB962C8B-B14F-4D97-AF65-F5344CB8AC3E}">
        <p14:creationId xmlns:p14="http://schemas.microsoft.com/office/powerpoint/2010/main" val="162625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19188" y="698500"/>
            <a:ext cx="4643437" cy="34845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55</a:t>
            </a:fld>
            <a:endParaRPr lang="de-DE" dirty="0"/>
          </a:p>
        </p:txBody>
      </p:sp>
    </p:spTree>
    <p:extLst>
      <p:ext uri="{BB962C8B-B14F-4D97-AF65-F5344CB8AC3E}">
        <p14:creationId xmlns:p14="http://schemas.microsoft.com/office/powerpoint/2010/main" val="3311141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basically a measure</a:t>
            </a:r>
            <a:r>
              <a:rPr lang="en-US" baseline="0" dirty="0"/>
              <a:t> called </a:t>
            </a:r>
            <a:r>
              <a:rPr lang="en-US" dirty="0"/>
              <a:t>Confidence</a:t>
            </a:r>
          </a:p>
        </p:txBody>
      </p:sp>
      <p:sp>
        <p:nvSpPr>
          <p:cNvPr id="4" name="Slide Number Placeholder 3"/>
          <p:cNvSpPr>
            <a:spLocks noGrp="1"/>
          </p:cNvSpPr>
          <p:nvPr>
            <p:ph type="sldNum" sz="quarter" idx="10"/>
          </p:nvPr>
        </p:nvSpPr>
        <p:spPr/>
        <p:txBody>
          <a:bodyPr/>
          <a:lstStyle/>
          <a:p>
            <a:fld id="{08E3BB6A-C8C6-4CE1-B31D-D41FC741C6B0}" type="slidenum">
              <a:rPr lang="en-US" smtClean="0"/>
              <a:pPr/>
              <a:t>63</a:t>
            </a:fld>
            <a:endParaRPr lang="en-US" dirty="0"/>
          </a:p>
        </p:txBody>
      </p:sp>
    </p:spTree>
    <p:extLst>
      <p:ext uri="{BB962C8B-B14F-4D97-AF65-F5344CB8AC3E}">
        <p14:creationId xmlns:p14="http://schemas.microsoft.com/office/powerpoint/2010/main" val="3593833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video’s popularity</a:t>
            </a:r>
            <a:r>
              <a:rPr lang="en-US" baseline="0" dirty="0"/>
              <a:t> is its number of views.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64</a:t>
            </a:fld>
            <a:endParaRPr lang="en-US" dirty="0"/>
          </a:p>
        </p:txBody>
      </p:sp>
    </p:spTree>
    <p:extLst>
      <p:ext uri="{BB962C8B-B14F-4D97-AF65-F5344CB8AC3E}">
        <p14:creationId xmlns:p14="http://schemas.microsoft.com/office/powerpoint/2010/main" val="3460556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Choice</a:t>
            </a:r>
            <a:r>
              <a:rPr lang="en-US" baseline="0" dirty="0"/>
              <a:t> paralysis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a:t>
            </a:fld>
            <a:endParaRPr lang="en-US" dirty="0"/>
          </a:p>
        </p:txBody>
      </p:sp>
    </p:spTree>
    <p:extLst>
      <p:ext uri="{BB962C8B-B14F-4D97-AF65-F5344CB8AC3E}">
        <p14:creationId xmlns:p14="http://schemas.microsoft.com/office/powerpoint/2010/main" val="2775652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19188" y="698500"/>
            <a:ext cx="4643437" cy="34845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79</a:t>
            </a:fld>
            <a:endParaRPr lang="de-DE" dirty="0"/>
          </a:p>
        </p:txBody>
      </p:sp>
    </p:spTree>
    <p:extLst>
      <p:ext uri="{BB962C8B-B14F-4D97-AF65-F5344CB8AC3E}">
        <p14:creationId xmlns:p14="http://schemas.microsoft.com/office/powerpoint/2010/main" val="1361054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19188" y="698500"/>
            <a:ext cx="4643437" cy="34845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80</a:t>
            </a:fld>
            <a:endParaRPr lang="de-DE" dirty="0"/>
          </a:p>
        </p:txBody>
      </p:sp>
    </p:spTree>
    <p:extLst>
      <p:ext uri="{BB962C8B-B14F-4D97-AF65-F5344CB8AC3E}">
        <p14:creationId xmlns:p14="http://schemas.microsoft.com/office/powerpoint/2010/main" val="593659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19188" y="698500"/>
            <a:ext cx="4643437" cy="34845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81</a:t>
            </a:fld>
            <a:endParaRPr lang="de-DE" dirty="0"/>
          </a:p>
        </p:txBody>
      </p:sp>
    </p:spTree>
    <p:extLst>
      <p:ext uri="{BB962C8B-B14F-4D97-AF65-F5344CB8AC3E}">
        <p14:creationId xmlns:p14="http://schemas.microsoft.com/office/powerpoint/2010/main" val="88056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8</a:t>
            </a:fld>
            <a:endParaRPr lang="en-US" dirty="0"/>
          </a:p>
        </p:txBody>
      </p:sp>
    </p:spTree>
    <p:extLst>
      <p:ext uri="{BB962C8B-B14F-4D97-AF65-F5344CB8AC3E}">
        <p14:creationId xmlns:p14="http://schemas.microsoft.com/office/powerpoint/2010/main" val="369074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Left</a:t>
            </a:r>
            <a:r>
              <a:rPr lang="en-US" baseline="0" dirty="0"/>
              <a:t> panel is user profile (or model), right panel is the recommendation result used the user profile.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15</a:t>
            </a:fld>
            <a:endParaRPr lang="en-US" dirty="0"/>
          </a:p>
        </p:txBody>
      </p:sp>
    </p:spTree>
    <p:extLst>
      <p:ext uri="{BB962C8B-B14F-4D97-AF65-F5344CB8AC3E}">
        <p14:creationId xmlns:p14="http://schemas.microsoft.com/office/powerpoint/2010/main" val="1166508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19</a:t>
            </a:fld>
            <a:endParaRPr lang="en-US" dirty="0"/>
          </a:p>
        </p:txBody>
      </p:sp>
    </p:spTree>
    <p:extLst>
      <p:ext uri="{BB962C8B-B14F-4D97-AF65-F5344CB8AC3E}">
        <p14:creationId xmlns:p14="http://schemas.microsoft.com/office/powerpoint/2010/main" val="3105906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Can we use Jaccard</a:t>
            </a:r>
            <a:r>
              <a:rPr lang="en-US" baseline="0" dirty="0"/>
              <a:t> index J(A,B) = |A^B|/|</a:t>
            </a:r>
            <a:r>
              <a:rPr lang="en-US" baseline="0" dirty="0" err="1"/>
              <a:t>AvB</a:t>
            </a:r>
            <a:r>
              <a:rPr lang="en-US" baseline="0" dirty="0"/>
              <a:t>|</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24</a:t>
            </a:fld>
            <a:endParaRPr lang="en-US" dirty="0"/>
          </a:p>
        </p:txBody>
      </p:sp>
    </p:spTree>
    <p:extLst>
      <p:ext uri="{BB962C8B-B14F-4D97-AF65-F5344CB8AC3E}">
        <p14:creationId xmlns:p14="http://schemas.microsoft.com/office/powerpoint/2010/main" val="2824960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a:t>
            </a:r>
            <a:r>
              <a:rPr lang="en-US" baseline="0" dirty="0"/>
              <a:t> Jane’s rating for Aladdin</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27</a:t>
            </a:fld>
            <a:endParaRPr lang="en-US" dirty="0"/>
          </a:p>
        </p:txBody>
      </p:sp>
    </p:spTree>
    <p:extLst>
      <p:ext uri="{BB962C8B-B14F-4D97-AF65-F5344CB8AC3E}">
        <p14:creationId xmlns:p14="http://schemas.microsoft.com/office/powerpoint/2010/main" val="538440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31</a:t>
            </a:fld>
            <a:endParaRPr lang="en-US" dirty="0"/>
          </a:p>
        </p:txBody>
      </p:sp>
    </p:spTree>
    <p:extLst>
      <p:ext uri="{BB962C8B-B14F-4D97-AF65-F5344CB8AC3E}">
        <p14:creationId xmlns:p14="http://schemas.microsoft.com/office/powerpoint/2010/main" val="1714518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most similar items or users are found in the lower k-dimensional space, one can follow the same process outlined in user-based or item-based collaborative ﬁltering to ﬁnd the ratings for an unknown item. </a:t>
            </a:r>
          </a:p>
          <a:p>
            <a:r>
              <a:rPr lang="en-US" dirty="0"/>
              <a:t>For instance, we showed in Example 9.3 (see Figure 9.1) that if we are predicting the rating </a:t>
            </a:r>
            <a:r>
              <a:rPr lang="en-US" dirty="0" err="1"/>
              <a:t>r</a:t>
            </a:r>
            <a:r>
              <a:rPr lang="en-US" baseline="-25000" dirty="0" err="1"/>
              <a:t>Jill,Lion</a:t>
            </a:r>
            <a:r>
              <a:rPr lang="en-US" dirty="0"/>
              <a:t> King and assume that neighborhood size is 1, item-based CF uses </a:t>
            </a:r>
            <a:r>
              <a:rPr lang="en-US" dirty="0" err="1"/>
              <a:t>r</a:t>
            </a:r>
            <a:r>
              <a:rPr lang="en-US" baseline="-25000" dirty="0" err="1"/>
              <a:t>Jill,Aladdin</a:t>
            </a:r>
            <a:r>
              <a:rPr lang="en-US" dirty="0"/>
              <a:t> , because Aladdin is closest to Lion King. Similarly, user-based collaborative ﬁltering uses </a:t>
            </a:r>
            <a:r>
              <a:rPr lang="en-US" dirty="0" err="1"/>
              <a:t>r</a:t>
            </a:r>
            <a:r>
              <a:rPr lang="en-US" baseline="-25000" dirty="0" err="1"/>
              <a:t>John,Lion</a:t>
            </a:r>
            <a:r>
              <a:rPr lang="en-US" dirty="0"/>
              <a:t> King , because John is the closest user to Jill.</a:t>
            </a:r>
          </a:p>
        </p:txBody>
      </p:sp>
      <p:sp>
        <p:nvSpPr>
          <p:cNvPr id="4" name="Slide Number Placeholder 3"/>
          <p:cNvSpPr>
            <a:spLocks noGrp="1"/>
          </p:cNvSpPr>
          <p:nvPr>
            <p:ph type="sldNum" sz="quarter" idx="10"/>
          </p:nvPr>
        </p:nvSpPr>
        <p:spPr/>
        <p:txBody>
          <a:bodyPr/>
          <a:lstStyle/>
          <a:p>
            <a:fld id="{08E3BB6A-C8C6-4CE1-B31D-D41FC741C6B0}" type="slidenum">
              <a:rPr lang="en-US" smtClean="0"/>
              <a:pPr/>
              <a:t>35</a:t>
            </a:fld>
            <a:endParaRPr lang="en-US" dirty="0"/>
          </a:p>
        </p:txBody>
      </p:sp>
    </p:spTree>
    <p:extLst>
      <p:ext uri="{BB962C8B-B14F-4D97-AF65-F5344CB8AC3E}">
        <p14:creationId xmlns:p14="http://schemas.microsoft.com/office/powerpoint/2010/main" val="371449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9144000" cy="1143000"/>
          </a:xfrm>
          <a:prstGeom prst="rect">
            <a:avLst/>
          </a:prstGeom>
        </p:spPr>
        <p:style>
          <a:lnRef idx="1">
            <a:schemeClr val="accent6"/>
          </a:lnRef>
          <a:fillRef idx="3">
            <a:schemeClr val="accent6"/>
          </a:fillRef>
          <a:effectRef idx="2">
            <a:schemeClr val="accent6"/>
          </a:effectRef>
          <a:fontRef idx="none"/>
        </p:style>
        <p:txBody>
          <a:bodyPr/>
          <a:lstStyle>
            <a:lvl1pPr>
              <a:defRPr sz="4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1524000" y="990600"/>
            <a:ext cx="6096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1905000" y="4495800"/>
            <a:ext cx="54864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477000"/>
            <a:ext cx="9144000" cy="392434"/>
          </a:xfrm>
          <a:prstGeom prst="rect">
            <a:avLst/>
          </a:prstGeom>
          <a:ln>
            <a:noFill/>
          </a:ln>
        </p:spPr>
        <p:style>
          <a:lnRef idx="1">
            <a:schemeClr val="dk1"/>
          </a:lnRef>
          <a:fillRef idx="1001">
            <a:schemeClr val="lt2"/>
          </a:fillRef>
          <a:effectRef idx="1">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TextBox 6"/>
          <p:cNvSpPr txBox="1"/>
          <p:nvPr/>
        </p:nvSpPr>
        <p:spPr>
          <a:xfrm>
            <a:off x="8610600" y="6583680"/>
            <a:ext cx="533400" cy="274320"/>
          </a:xfrm>
          <a:prstGeom prst="rect">
            <a:avLst/>
          </a:prstGeom>
          <a:ln>
            <a:noFill/>
          </a:ln>
        </p:spPr>
        <p:style>
          <a:lnRef idx="1">
            <a:schemeClr val="dk1"/>
          </a:lnRef>
          <a:fillRef idx="1001">
            <a:schemeClr val="lt2"/>
          </a:fillRef>
          <a:effectRef idx="2">
            <a:schemeClr val="dk1"/>
          </a:effectRef>
          <a:fontRef idx="minor">
            <a:schemeClr val="lt1"/>
          </a:fontRef>
        </p:style>
        <p:txBody>
          <a:bodyPr wrap="square" rtlCol="0">
            <a:noAutofit/>
          </a:bodyPr>
          <a:lstStyle/>
          <a:p>
            <a:pPr algn="ctr"/>
            <a:fld id="{C3B76011-FA69-4E10-B45A-93FFAD2DF13B}" type="slidenum">
              <a:rPr lang="en-US" sz="1200" smtClean="0">
                <a:solidFill>
                  <a:sysClr val="windowText" lastClr="000000"/>
                </a:solidFill>
                <a:latin typeface="Open Sans" panose="020B0606030504020204" pitchFamily="34" charset="0"/>
              </a:rPr>
              <a:pPr algn="ctr"/>
              <a:t>‹#›</a:t>
            </a:fld>
            <a:endParaRPr lang="en-US" sz="1300" dirty="0">
              <a:solidFill>
                <a:sysClr val="windowText" lastClr="000000"/>
              </a:solidFill>
              <a:latin typeface="Open Sans" panose="020B0606030504020204" pitchFamily="34" charset="0"/>
            </a:endParaRP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7"/>
          </p:nvPr>
        </p:nvSpPr>
        <p:spPr>
          <a:xfrm>
            <a:off x="4648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19" name="Content Placeholder 2"/>
          <p:cNvSpPr>
            <a:spLocks noGrp="1"/>
          </p:cNvSpPr>
          <p:nvPr>
            <p:ph idx="1" hasCustomPrompt="1"/>
          </p:nvPr>
        </p:nvSpPr>
        <p:spPr>
          <a:xfrm>
            <a:off x="152400" y="914400"/>
            <a:ext cx="4343400" cy="2743200"/>
          </a:xfrm>
          <a:prstGeom prst="rect">
            <a:avLst/>
          </a:prstGeom>
        </p:spPr>
        <p:txBody>
          <a:bodyPr>
            <a:noAutofit/>
          </a:bodyPr>
          <a:lstStyle>
            <a:lvl1pPr algn="l" defTabSz="914400" rtl="0" eaLnBrk="1" latinLnBrk="0" hangingPunct="1">
              <a:spcBef>
                <a:spcPct val="20000"/>
              </a:spcBef>
              <a:buFont typeface="Arial" pitchFamily="34" charset="0"/>
              <a:buNone/>
              <a:defRPr lang="en-US" sz="18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000"/>
            </a:lvl2pPr>
            <a:lvl3pPr>
              <a:defRPr sz="1800"/>
            </a:lvl3pPr>
            <a:lvl4pPr>
              <a:defRPr sz="1600"/>
            </a:lvl4pPr>
            <a:lvl5pPr>
              <a:defRPr sz="1600"/>
            </a:lvl5pPr>
          </a:lstStyle>
          <a:p>
            <a:pPr lvl="0"/>
            <a:r>
              <a:rPr lang="en-US" dirty="0"/>
              <a:t>Insert graphic in this quadrant</a:t>
            </a:r>
          </a:p>
        </p:txBody>
      </p:sp>
      <p:sp>
        <p:nvSpPr>
          <p:cNvPr id="20" name="Content Placeholder 7"/>
          <p:cNvSpPr>
            <a:spLocks noGrp="1"/>
          </p:cNvSpPr>
          <p:nvPr>
            <p:ph sz="quarter" idx="14" hasCustomPrompt="1"/>
          </p:nvPr>
        </p:nvSpPr>
        <p:spPr>
          <a:xfrm>
            <a:off x="4648200" y="914400"/>
            <a:ext cx="4267200" cy="27432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2000" kern="1200" dirty="0">
                <a:solidFill>
                  <a:schemeClr val="tx1"/>
                </a:solidFill>
                <a:latin typeface="Open Sans" panose="020B0606030504020204" pitchFamily="34" charset="0"/>
                <a:ea typeface="+mn-ea"/>
                <a:cs typeface="+mn-cs"/>
              </a:defRPr>
            </a:lvl5pPr>
          </a:lstStyle>
          <a:p>
            <a:pPr lvl="0"/>
            <a:r>
              <a:rPr lang="en-US" dirty="0"/>
              <a:t>Click to edit Tasks/Schedule:</a:t>
            </a:r>
          </a:p>
          <a:p>
            <a:pPr lvl="0"/>
            <a:r>
              <a:rPr lang="en-US" dirty="0"/>
              <a:t>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1"/>
          <p:cNvSpPr>
            <a:spLocks noGrp="1"/>
          </p:cNvSpPr>
          <p:nvPr>
            <p:ph sz="quarter" idx="17" hasCustomPrompt="1"/>
          </p:nvPr>
        </p:nvSpPr>
        <p:spPr>
          <a:xfrm>
            <a:off x="4648200" y="3886200"/>
            <a:ext cx="42672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Technology:</a:t>
            </a:r>
          </a:p>
          <a:p>
            <a:pPr lvl="0"/>
            <a:r>
              <a:rPr lang="en-US" dirty="0"/>
              <a:t>Benefits: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2" name="Straight Connector 21"/>
          <p:cNvCxnSpPr/>
          <p:nvPr/>
        </p:nvCxnSpPr>
        <p:spPr>
          <a:xfrm>
            <a:off x="137160" y="3784948"/>
            <a:ext cx="8778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783079" y="3703320"/>
            <a:ext cx="557784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11"/>
          <p:cNvSpPr>
            <a:spLocks noGrp="1"/>
          </p:cNvSpPr>
          <p:nvPr>
            <p:ph sz="quarter" idx="18" hasCustomPrompt="1"/>
          </p:nvPr>
        </p:nvSpPr>
        <p:spPr>
          <a:xfrm>
            <a:off x="152400" y="3886200"/>
            <a:ext cx="43434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Goals:</a:t>
            </a:r>
          </a:p>
          <a:p>
            <a:pPr lvl="0"/>
            <a:r>
              <a:rPr lang="en-US" dirty="0"/>
              <a:t>Sponsor:</a:t>
            </a:r>
          </a:p>
          <a:p>
            <a:pPr lvl="0"/>
            <a:r>
              <a:rPr lang="en-US" dirty="0"/>
              <a:t>Project Lead:</a:t>
            </a:r>
          </a:p>
          <a:p>
            <a:pPr lvl="0"/>
            <a:r>
              <a:rPr lang="en-US" dirty="0"/>
              <a:t>Collaborators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ext Wee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Next Week</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ful Link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Useful Links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8777235" y="6581001"/>
            <a:ext cx="396576" cy="276999"/>
          </a:xfrm>
          <a:prstGeom prst="rect">
            <a:avLst/>
          </a:prstGeom>
          <a:noFill/>
        </p:spPr>
        <p:txBody>
          <a:bodyPr wrap="square" rtlCol="0">
            <a:spAutoFit/>
          </a:bodyPr>
          <a:lstStyle/>
          <a:p>
            <a:fld id="{FB637103-1419-456F-855C-A57A93F3EF38}" type="slidenum">
              <a:rPr lang="en-US" sz="1200" smtClean="0">
                <a:solidFill>
                  <a:schemeClr val="bg1"/>
                </a:solidFill>
                <a:latin typeface="Open Sans" panose="020B0606030504020204" pitchFamily="34" charset="0"/>
              </a:rPr>
              <a:pPr/>
              <a:t>‹#›</a:t>
            </a:fld>
            <a:endParaRPr lang="en-US" sz="1200" dirty="0">
              <a:solidFill>
                <a:schemeClr val="bg1"/>
              </a:solidFill>
              <a:latin typeface="Open Sans" panose="020B0606030504020204" pitchFamily="34" charset="0"/>
            </a:endParaRPr>
          </a:p>
        </p:txBody>
      </p:sp>
      <p:grpSp>
        <p:nvGrpSpPr>
          <p:cNvPr id="2" name="Group 14"/>
          <p:cNvGrpSpPr/>
          <p:nvPr/>
        </p:nvGrpSpPr>
        <p:grpSpPr>
          <a:xfrm>
            <a:off x="0" y="6553200"/>
            <a:ext cx="8763001" cy="304801"/>
            <a:chOff x="0" y="6553200"/>
            <a:chExt cx="9144001" cy="304801"/>
          </a:xfrm>
          <a:solidFill>
            <a:srgbClr val="414042"/>
          </a:solidFill>
        </p:grpSpPr>
        <p:sp>
          <p:nvSpPr>
            <p:cNvPr id="16" name="TextBox 15"/>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Mining</a:t>
              </a:r>
              <a:endParaRPr lang="en-US" sz="1400" b="1" i="0" dirty="0">
                <a:solidFill>
                  <a:schemeClr val="bg1"/>
                </a:solidFill>
                <a:latin typeface="Open Sans" panose="020B0606030504020204" pitchFamily="34" charset="0"/>
              </a:endParaRPr>
            </a:p>
          </p:txBody>
        </p:sp>
        <p:sp>
          <p:nvSpPr>
            <p:cNvPr id="17" name="TextBox 16"/>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dirty="0">
                  <a:ln>
                    <a:noFill/>
                  </a:ln>
                  <a:solidFill>
                    <a:schemeClr val="tx1"/>
                  </a:solidFill>
                  <a:effectLst/>
                  <a:latin typeface="Open Sans" panose="020B0606030504020204" pitchFamily="34" charset="0"/>
                </a:rPr>
                <a:t>Measures and</a:t>
              </a:r>
              <a:r>
                <a:rPr lang="en-US" sz="1400" b="1" i="1" cap="none" spc="0" baseline="0" dirty="0">
                  <a:ln>
                    <a:noFill/>
                  </a:ln>
                  <a:solidFill>
                    <a:schemeClr val="tx1"/>
                  </a:solidFill>
                  <a:effectLst/>
                  <a:latin typeface="Open Sans" panose="020B0606030504020204" pitchFamily="34" charset="0"/>
                </a:rPr>
                <a:t> Metrics</a:t>
              </a:r>
              <a:endParaRPr lang="en-US" sz="1400" b="1" i="1" cap="none" spc="0" dirty="0">
                <a:ln>
                  <a:noFill/>
                </a:ln>
                <a:solidFill>
                  <a:schemeClr val="tx1"/>
                </a:solidFill>
                <a:effectLst/>
                <a:latin typeface="Open Sans" panose="020B0606030504020204" pitchFamily="34" charset="0"/>
              </a:endParaRPr>
            </a:p>
          </p:txBody>
        </p:sp>
      </p:grpSp>
      <p:sp>
        <p:nvSpPr>
          <p:cNvPr id="18" name="TextBox 17"/>
          <p:cNvSpPr txBox="1"/>
          <p:nvPr/>
        </p:nvSpPr>
        <p:spPr>
          <a:xfrm>
            <a:off x="8763000" y="6567101"/>
            <a:ext cx="457200" cy="276999"/>
          </a:xfrm>
          <a:prstGeom prst="rect">
            <a:avLst/>
          </a:prstGeom>
          <a:noFill/>
        </p:spPr>
        <p:txBody>
          <a:bodyPr wrap="square" rtlCol="0">
            <a:spAutoFit/>
          </a:bodyPr>
          <a:lstStyle/>
          <a:p>
            <a:fld id="{FB637103-1419-456F-855C-A57A93F3EF38}" type="slidenum">
              <a:rPr lang="en-US" sz="1200" i="1" smtClean="0">
                <a:solidFill>
                  <a:srgbClr val="414042"/>
                </a:solidFill>
                <a:latin typeface="Open Sans" panose="020B0606030504020204" pitchFamily="34" charset="0"/>
              </a:rPr>
              <a:pPr/>
              <a:t>‹#›</a:t>
            </a:fld>
            <a:endParaRPr lang="en-US" sz="1200" i="1" dirty="0">
              <a:solidFill>
                <a:srgbClr val="414042"/>
              </a:solidFill>
              <a:latin typeface="Open Sans" panose="020B0606030504020204" pitchFamily="34" charset="0"/>
            </a:endParaRPr>
          </a:p>
        </p:txBody>
      </p:sp>
      <p:grpSp>
        <p:nvGrpSpPr>
          <p:cNvPr id="9" name="Group 8"/>
          <p:cNvGrpSpPr/>
          <p:nvPr userDrawn="1"/>
        </p:nvGrpSpPr>
        <p:grpSpPr>
          <a:xfrm>
            <a:off x="0" y="6553200"/>
            <a:ext cx="8763001" cy="304801"/>
            <a:chOff x="0" y="6553200"/>
            <a:chExt cx="9144001" cy="304801"/>
          </a:xfrm>
          <a:solidFill>
            <a:srgbClr val="414042"/>
          </a:solidFill>
        </p:grpSpPr>
        <p:sp>
          <p:nvSpPr>
            <p:cNvPr id="10" name="TextBox 9"/>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Mining</a:t>
              </a:r>
              <a:endParaRPr lang="en-US" sz="1400" b="1"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Recommendation in Social Media</a:t>
              </a:r>
              <a:endParaRPr lang="en-US" sz="1400" b="1" i="1" cap="none" spc="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Rectangle 12"/>
          <p:cNvSpPr/>
          <p:nvPr userDrawn="1"/>
        </p:nvSpPr>
        <p:spPr>
          <a:xfrm>
            <a:off x="2147835" y="6553200"/>
            <a:ext cx="6615165"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xml"/><Relationship Id="rId7" Type="http://schemas.openxmlformats.org/officeDocument/2006/relationships/image" Target="../media/image1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81.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notesSlide" Target="../notesSlides/notesSlide17.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9/9b/Social_Network_Analysis_Visualiz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500" y="3429000"/>
            <a:ext cx="4267200" cy="317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600" y="3886200"/>
            <a:ext cx="3962400" cy="1295400"/>
          </a:xfrm>
          <a:prstGeom prst="roundRect">
            <a:avLst/>
          </a:prstGeom>
        </p:spPr>
        <p:txBody>
          <a:bodyPr/>
          <a:lstStyle/>
          <a:p>
            <a:r>
              <a:rPr lang="en-US" sz="3200" dirty="0"/>
              <a:t>Recommendation in Social Media</a:t>
            </a:r>
          </a:p>
        </p:txBody>
      </p:sp>
      <p:sp>
        <p:nvSpPr>
          <p:cNvPr id="3" name="Text Placeholder 2"/>
          <p:cNvSpPr>
            <a:spLocks noGrp="1"/>
          </p:cNvSpPr>
          <p:nvPr>
            <p:ph type="body" sz="quarter" idx="11"/>
          </p:nvPr>
        </p:nvSpPr>
        <p:spPr>
          <a:xfrm>
            <a:off x="4038600" y="680803"/>
            <a:ext cx="4572000" cy="685800"/>
          </a:xfrm>
          <a:prstGeom prst="roundRect">
            <a:avLst/>
          </a:prstGeom>
          <a:solidFill>
            <a:schemeClr val="bg1"/>
          </a:solidFill>
        </p:spPr>
        <p:txBody>
          <a:bodyPr/>
          <a:lstStyle/>
          <a:p>
            <a:pPr algn="l"/>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   S</a:t>
            </a:r>
            <a:r>
              <a:rPr lang="en-US" sz="4000" b="1" dirty="0">
                <a:ln w="0"/>
                <a:solidFill>
                  <a:schemeClr val="tx1">
                    <a:lumMod val="65000"/>
                    <a:lumOff val="35000"/>
                  </a:schemeClr>
                </a:solidFill>
              </a:rPr>
              <a:t>OCIAL</a:t>
            </a:r>
            <a:endParaRPr lang="en-US" sz="4000" b="1" dirty="0">
              <a:ln w="0"/>
              <a:solidFill>
                <a:schemeClr val="tx1"/>
              </a:solidFill>
            </a:endParaRPr>
          </a:p>
          <a:p>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EDIA</a:t>
            </a:r>
            <a:endParaRPr lang="en-US" sz="4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INING</a:t>
            </a:r>
          </a:p>
        </p:txBody>
      </p:sp>
      <p:pic>
        <p:nvPicPr>
          <p:cNvPr id="8" name="Picture 6" descr="http://www.socialmediatab.com/wp-content/uploads/2012/08/socialMedia-logoblo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2" y="685800"/>
            <a:ext cx="4280644"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256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Recommender Systems</a:t>
            </a:r>
          </a:p>
        </p:txBody>
      </p:sp>
      <p:sp>
        <p:nvSpPr>
          <p:cNvPr id="3" name="Content Placeholder 2"/>
          <p:cNvSpPr>
            <a:spLocks noGrp="1"/>
          </p:cNvSpPr>
          <p:nvPr>
            <p:ph idx="1"/>
          </p:nvPr>
        </p:nvSpPr>
        <p:spPr>
          <a:xfrm>
            <a:off x="457200" y="1066800"/>
            <a:ext cx="8686800" cy="5318760"/>
          </a:xfrm>
        </p:spPr>
        <p:txBody>
          <a:bodyPr>
            <a:normAutofit/>
          </a:bodyPr>
          <a:lstStyle/>
          <a:p>
            <a:r>
              <a:rPr lang="en-US" b="1" dirty="0">
                <a:solidFill>
                  <a:srgbClr val="1923F3"/>
                </a:solidFill>
              </a:rPr>
              <a:t>Attacks</a:t>
            </a:r>
          </a:p>
          <a:p>
            <a:pPr lvl="1"/>
            <a:r>
              <a:rPr lang="en-US" b="1" dirty="0">
                <a:solidFill>
                  <a:srgbClr val="FF0000"/>
                </a:solidFill>
              </a:rPr>
              <a:t>Push Attack</a:t>
            </a:r>
            <a:r>
              <a:rPr lang="en-US" dirty="0"/>
              <a:t>: pushing ratings up by making fake users</a:t>
            </a:r>
          </a:p>
          <a:p>
            <a:pPr lvl="1"/>
            <a:r>
              <a:rPr lang="en-US" b="1" dirty="0">
                <a:solidFill>
                  <a:srgbClr val="FF0000"/>
                </a:solidFill>
              </a:rPr>
              <a:t>Nuke attack</a:t>
            </a:r>
            <a:r>
              <a:rPr lang="en-US" dirty="0"/>
              <a:t>: DDoS attacks, stop the whole recommendation systems</a:t>
            </a:r>
          </a:p>
          <a:p>
            <a:endParaRPr lang="en-US" b="1" dirty="0">
              <a:solidFill>
                <a:srgbClr val="1923F3"/>
              </a:solidFill>
            </a:endParaRPr>
          </a:p>
          <a:p>
            <a:r>
              <a:rPr lang="en-US" b="1" dirty="0">
                <a:solidFill>
                  <a:srgbClr val="1923F3"/>
                </a:solidFill>
              </a:rPr>
              <a:t>Privacy</a:t>
            </a:r>
          </a:p>
          <a:p>
            <a:pPr lvl="1"/>
            <a:r>
              <a:rPr lang="en-US" dirty="0"/>
              <a:t>Using one’s private info to recommend to others.</a:t>
            </a:r>
          </a:p>
          <a:p>
            <a:endParaRPr lang="en-US" b="1" dirty="0">
              <a:solidFill>
                <a:srgbClr val="1923F3"/>
              </a:solidFill>
            </a:endParaRPr>
          </a:p>
          <a:p>
            <a:r>
              <a:rPr lang="en-US" b="1" dirty="0">
                <a:solidFill>
                  <a:srgbClr val="1923F3"/>
                </a:solidFill>
              </a:rPr>
              <a:t>Explanation</a:t>
            </a:r>
          </a:p>
          <a:p>
            <a:pPr lvl="1"/>
            <a:r>
              <a:rPr lang="en-US" dirty="0"/>
              <a:t>Recommender systems often recommend items with no explanation on why these items are recommended</a:t>
            </a:r>
          </a:p>
        </p:txBody>
      </p:sp>
    </p:spTree>
    <p:extLst>
      <p:ext uri="{BB962C8B-B14F-4D97-AF65-F5344CB8AC3E}">
        <p14:creationId xmlns:p14="http://schemas.microsoft.com/office/powerpoint/2010/main" val="153807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normAutofit/>
          </a:bodyPr>
          <a:lstStyle/>
          <a:p>
            <a:pPr lvl="0"/>
            <a:r>
              <a:rPr lang="en-US" dirty="0"/>
              <a:t>Content-based algorithms</a:t>
            </a:r>
          </a:p>
          <a:p>
            <a:pPr lvl="0"/>
            <a:r>
              <a:rPr lang="en-US" dirty="0"/>
              <a:t>Collaborative filtering</a:t>
            </a:r>
          </a:p>
        </p:txBody>
      </p:sp>
      <p:sp>
        <p:nvSpPr>
          <p:cNvPr id="3" name="Title 2"/>
          <p:cNvSpPr>
            <a:spLocks noGrp="1"/>
          </p:cNvSpPr>
          <p:nvPr>
            <p:ph type="title"/>
          </p:nvPr>
        </p:nvSpPr>
        <p:spPr/>
        <p:txBody>
          <a:bodyPr/>
          <a:lstStyle/>
          <a:p>
            <a:r>
              <a:rPr lang="en-US" dirty="0"/>
              <a:t>Classical </a:t>
            </a:r>
            <a:br>
              <a:rPr lang="en-US" dirty="0"/>
            </a:br>
            <a:r>
              <a:rPr lang="en-US" dirty="0"/>
              <a:t>Recommendation Algorithms</a:t>
            </a:r>
          </a:p>
        </p:txBody>
      </p:sp>
    </p:spTree>
    <p:extLst>
      <p:ext uri="{BB962C8B-B14F-4D97-AF65-F5344CB8AC3E}">
        <p14:creationId xmlns:p14="http://schemas.microsoft.com/office/powerpoint/2010/main" val="2062614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Content-Based Methods</a:t>
            </a:r>
            <a:endParaRPr lang="en-US" b="0" dirty="0"/>
          </a:p>
        </p:txBody>
      </p:sp>
      <p:sp>
        <p:nvSpPr>
          <p:cNvPr id="3" name="Content Placeholder 2"/>
          <p:cNvSpPr>
            <a:spLocks noGrp="1"/>
          </p:cNvSpPr>
          <p:nvPr>
            <p:ph idx="1"/>
          </p:nvPr>
        </p:nvSpPr>
        <p:spPr>
          <a:xfrm>
            <a:off x="457200" y="1066800"/>
            <a:ext cx="8610600" cy="5318760"/>
          </a:xfrm>
        </p:spPr>
        <p:txBody>
          <a:bodyPr>
            <a:normAutofit/>
          </a:bodyPr>
          <a:lstStyle/>
          <a:p>
            <a:pPr marL="0" indent="0">
              <a:buNone/>
            </a:pPr>
            <a:r>
              <a:rPr lang="en-US" b="1" dirty="0">
                <a:solidFill>
                  <a:srgbClr val="FF0000"/>
                </a:solidFill>
              </a:rPr>
              <a:t>Assumption</a:t>
            </a:r>
            <a:r>
              <a:rPr lang="en-US" b="1" dirty="0"/>
              <a:t>:</a:t>
            </a:r>
            <a:r>
              <a:rPr lang="en-US" dirty="0"/>
              <a:t> a user’s interest should match the description of the items that the user should be recommended by the system. </a:t>
            </a:r>
          </a:p>
          <a:p>
            <a:pPr lvl="1"/>
            <a:r>
              <a:rPr lang="en-US" dirty="0"/>
              <a:t>The more similar the item’s description to that of the user’s interest, the more likely that the user finds the item’s recommendation interesting.</a:t>
            </a:r>
          </a:p>
          <a:p>
            <a:endParaRPr lang="en-US" dirty="0"/>
          </a:p>
        </p:txBody>
      </p:sp>
      <p:sp>
        <p:nvSpPr>
          <p:cNvPr id="4" name="Rectangle 3"/>
          <p:cNvSpPr/>
          <p:nvPr/>
        </p:nvSpPr>
        <p:spPr>
          <a:xfrm>
            <a:off x="457200" y="4191000"/>
            <a:ext cx="9125481" cy="1569660"/>
          </a:xfrm>
          <a:prstGeom prst="rect">
            <a:avLst/>
          </a:prstGeom>
        </p:spPr>
        <p:txBody>
          <a:bodyPr wrap="square">
            <a:spAutoFit/>
          </a:bodyPr>
          <a:lstStyle/>
          <a:p>
            <a:r>
              <a:rPr lang="en-US" sz="3200" b="1" dirty="0">
                <a:solidFill>
                  <a:srgbClr val="FF0000"/>
                </a:solidFill>
                <a:latin typeface="Open Sans" panose="020B0606030504020204" pitchFamily="34" charset="0"/>
              </a:rPr>
              <a:t>Goal: </a:t>
            </a:r>
            <a:r>
              <a:rPr lang="en-US" sz="3200" b="1" dirty="0">
                <a:latin typeface="Open Sans" panose="020B0606030504020204" pitchFamily="34" charset="0"/>
              </a:rPr>
              <a:t>find the similarity between the user and all of the existing items is the core of this type of recommender systems</a:t>
            </a:r>
            <a:endParaRPr lang="en-US" b="1" dirty="0">
              <a:latin typeface="Open Sans" panose="020B0606030504020204" pitchFamily="34" charset="0"/>
            </a:endParaRPr>
          </a:p>
        </p:txBody>
      </p:sp>
    </p:spTree>
    <p:extLst>
      <p:ext uri="{BB962C8B-B14F-4D97-AF65-F5344CB8AC3E}">
        <p14:creationId xmlns:p14="http://schemas.microsoft.com/office/powerpoint/2010/main" val="118500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Content-based Recommendation: An Example</a:t>
            </a:r>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0225" y="914400"/>
            <a:ext cx="6946604" cy="3733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00225" y="4876800"/>
            <a:ext cx="6962775" cy="1407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8" name="Group 7"/>
          <p:cNvGrpSpPr/>
          <p:nvPr/>
        </p:nvGrpSpPr>
        <p:grpSpPr>
          <a:xfrm>
            <a:off x="146015" y="1059988"/>
            <a:ext cx="1377985" cy="3442624"/>
            <a:chOff x="146015" y="1059988"/>
            <a:chExt cx="1377985" cy="3442624"/>
          </a:xfrm>
        </p:grpSpPr>
        <p:sp>
          <p:nvSpPr>
            <p:cNvPr id="5" name="Pentagon 4"/>
            <p:cNvSpPr/>
            <p:nvPr/>
          </p:nvSpPr>
          <p:spPr>
            <a:xfrm>
              <a:off x="146015" y="1059988"/>
              <a:ext cx="1377985" cy="3435812"/>
            </a:xfrm>
            <a:prstGeom prst="homePlate">
              <a:avLst>
                <a:gd name="adj" fmla="val 34348"/>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6" name="Rectangle 5"/>
            <p:cNvSpPr/>
            <p:nvPr/>
          </p:nvSpPr>
          <p:spPr>
            <a:xfrm rot="16200000">
              <a:off x="-1086128" y="2558843"/>
              <a:ext cx="3425873" cy="461665"/>
            </a:xfrm>
            <a:prstGeom prst="rect">
              <a:avLst/>
            </a:prstGeom>
            <a:ln>
              <a:noFill/>
            </a:ln>
          </p:spPr>
          <p:txBody>
            <a:bodyPr wrap="square">
              <a:spAutoFit/>
            </a:bodyPr>
            <a:lstStyle/>
            <a:p>
              <a:pPr algn="ctr"/>
              <a:r>
                <a:rPr lang="en-US" sz="2400" b="1" dirty="0">
                  <a:solidFill>
                    <a:srgbClr val="1923F3"/>
                  </a:solidFill>
                  <a:latin typeface="Open Sans" panose="020B0606030504020204" pitchFamily="34" charset="0"/>
                </a:rPr>
                <a:t>Book Database</a:t>
              </a:r>
            </a:p>
          </p:txBody>
        </p:sp>
      </p:grpSp>
      <p:grpSp>
        <p:nvGrpSpPr>
          <p:cNvPr id="11" name="Group 10"/>
          <p:cNvGrpSpPr/>
          <p:nvPr/>
        </p:nvGrpSpPr>
        <p:grpSpPr>
          <a:xfrm>
            <a:off x="146015" y="4717588"/>
            <a:ext cx="1377985" cy="1683211"/>
            <a:chOff x="146015" y="1046027"/>
            <a:chExt cx="1377985" cy="3449773"/>
          </a:xfrm>
        </p:grpSpPr>
        <p:sp>
          <p:nvSpPr>
            <p:cNvPr id="12" name="Pentagon 11"/>
            <p:cNvSpPr/>
            <p:nvPr/>
          </p:nvSpPr>
          <p:spPr>
            <a:xfrm>
              <a:off x="146015" y="1059988"/>
              <a:ext cx="1377985" cy="3435812"/>
            </a:xfrm>
            <a:prstGeom prst="homePlate">
              <a:avLst>
                <a:gd name="adj" fmla="val 34348"/>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3" name="Rectangle 12"/>
            <p:cNvSpPr/>
            <p:nvPr/>
          </p:nvSpPr>
          <p:spPr>
            <a:xfrm rot="16200000">
              <a:off x="-1130130" y="2343466"/>
              <a:ext cx="3425875" cy="830997"/>
            </a:xfrm>
            <a:prstGeom prst="rect">
              <a:avLst/>
            </a:prstGeom>
            <a:ln>
              <a:noFill/>
            </a:ln>
          </p:spPr>
          <p:txBody>
            <a:bodyPr wrap="square">
              <a:spAutoFit/>
            </a:bodyPr>
            <a:lstStyle/>
            <a:p>
              <a:pPr algn="ctr"/>
              <a:r>
                <a:rPr lang="en-US" sz="2400" b="1" dirty="0">
                  <a:solidFill>
                    <a:srgbClr val="1923F3"/>
                  </a:solidFill>
                  <a:latin typeface="Open Sans" panose="020B0606030504020204" pitchFamily="34" charset="0"/>
                </a:rPr>
                <a:t>User Profile</a:t>
              </a:r>
            </a:p>
          </p:txBody>
        </p:sp>
      </p:grpSp>
    </p:spTree>
    <p:extLst>
      <p:ext uri="{BB962C8B-B14F-4D97-AF65-F5344CB8AC3E}">
        <p14:creationId xmlns:p14="http://schemas.microsoft.com/office/powerpoint/2010/main" val="2720417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Content-based Recommendation Algorithm</a:t>
            </a:r>
          </a:p>
        </p:txBody>
      </p:sp>
      <p:sp>
        <p:nvSpPr>
          <p:cNvPr id="3" name="Content Placeholder 2"/>
          <p:cNvSpPr>
            <a:spLocks noGrp="1"/>
          </p:cNvSpPr>
          <p:nvPr>
            <p:ph idx="1"/>
          </p:nvPr>
        </p:nvSpPr>
        <p:spPr>
          <a:xfrm>
            <a:off x="457200" y="1066800"/>
            <a:ext cx="8229600" cy="3810000"/>
          </a:xfrm>
        </p:spPr>
        <p:txBody>
          <a:bodyPr/>
          <a:lstStyle/>
          <a:p>
            <a:pPr marL="514350" indent="-514350">
              <a:buFont typeface="+mj-lt"/>
              <a:buAutoNum type="arabicPeriod"/>
            </a:pPr>
            <a:r>
              <a:rPr lang="en-US" dirty="0"/>
              <a:t>Describe the items to be recommended</a:t>
            </a:r>
          </a:p>
          <a:p>
            <a:pPr marL="514350" indent="-514350">
              <a:buFont typeface="+mj-lt"/>
              <a:buAutoNum type="arabicPeriod"/>
            </a:pPr>
            <a:endParaRPr lang="en-US" dirty="0"/>
          </a:p>
          <a:p>
            <a:pPr marL="514350" indent="-514350">
              <a:buFont typeface="+mj-lt"/>
              <a:buAutoNum type="arabicPeriod"/>
            </a:pPr>
            <a:r>
              <a:rPr lang="en-US" dirty="0"/>
              <a:t>Create a profile of the user that describes the types of items the user likes</a:t>
            </a:r>
          </a:p>
          <a:p>
            <a:pPr marL="514350" indent="-514350">
              <a:buFont typeface="+mj-lt"/>
              <a:buAutoNum type="arabicPeriod"/>
            </a:pPr>
            <a:endParaRPr lang="en-US" dirty="0"/>
          </a:p>
          <a:p>
            <a:pPr marL="514350" indent="-514350">
              <a:buFont typeface="+mj-lt"/>
              <a:buAutoNum type="arabicPeriod"/>
            </a:pPr>
            <a:r>
              <a:rPr lang="en-US" dirty="0"/>
              <a:t>Compare items with the user profile to determine what to recommend</a:t>
            </a:r>
          </a:p>
        </p:txBody>
      </p:sp>
      <p:sp>
        <p:nvSpPr>
          <p:cNvPr id="6" name="Rectangle 5"/>
          <p:cNvSpPr/>
          <p:nvPr/>
        </p:nvSpPr>
        <p:spPr>
          <a:xfrm>
            <a:off x="990600" y="5105400"/>
            <a:ext cx="7086600"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lvl="0" algn="ctr">
              <a:spcBef>
                <a:spcPct val="20000"/>
              </a:spcBef>
            </a:pPr>
            <a:r>
              <a:rPr lang="en-US" sz="2400" i="1" dirty="0">
                <a:solidFill>
                  <a:srgbClr val="0D0163"/>
                </a:solidFill>
                <a:latin typeface="Open Sans" panose="020B0606030504020204" pitchFamily="34" charset="0"/>
              </a:rPr>
              <a:t>The profile is often created, and updated automatically in response to feedback on the desirability of items that are presented to the user</a:t>
            </a:r>
          </a:p>
        </p:txBody>
      </p:sp>
    </p:spTree>
    <p:extLst>
      <p:ext uri="{BB962C8B-B14F-4D97-AF65-F5344CB8AC3E}">
        <p14:creationId xmlns:p14="http://schemas.microsoft.com/office/powerpoint/2010/main" val="1166119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Content-based Recommendation: Example</a:t>
            </a:r>
          </a:p>
        </p:txBody>
      </p:sp>
      <p:sp>
        <p:nvSpPr>
          <p:cNvPr id="3" name="Content Placeholder 2"/>
          <p:cNvSpPr>
            <a:spLocks noGrp="1"/>
          </p:cNvSpPr>
          <p:nvPr>
            <p:ph idx="1"/>
          </p:nvPr>
        </p:nvSpPr>
        <p:spPr>
          <a:xfrm>
            <a:off x="457200" y="5759190"/>
            <a:ext cx="3810000" cy="1219200"/>
          </a:xfrm>
        </p:spPr>
        <p:txBody>
          <a:bodyPr/>
          <a:lstStyle/>
          <a:p>
            <a:pPr marL="0" indent="0" algn="ctr">
              <a:buNone/>
            </a:pPr>
            <a:r>
              <a:rPr lang="en-US" dirty="0">
                <a:solidFill>
                  <a:srgbClr val="FF0000"/>
                </a:solidFill>
              </a:rPr>
              <a:t>Items Recommended</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105150"/>
            <a:ext cx="4183122" cy="314325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143000"/>
            <a:ext cx="4215978" cy="31650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Content Placeholder 2"/>
          <p:cNvSpPr txBox="1">
            <a:spLocks/>
          </p:cNvSpPr>
          <p:nvPr/>
        </p:nvSpPr>
        <p:spPr>
          <a:xfrm>
            <a:off x="4572000" y="1103897"/>
            <a:ext cx="3810000" cy="12192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a:t>User Profile</a:t>
            </a:r>
          </a:p>
        </p:txBody>
      </p:sp>
    </p:spTree>
    <p:extLst>
      <p:ext uri="{BB962C8B-B14F-4D97-AF65-F5344CB8AC3E}">
        <p14:creationId xmlns:p14="http://schemas.microsoft.com/office/powerpoint/2010/main" val="774985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formally</a:t>
            </a:r>
            <a:endParaRPr lang="en-US" b="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a:bodyPr>
              <a:lstStyle/>
              <a:p>
                <a:r>
                  <a:rPr lang="en-US" dirty="0"/>
                  <a:t>We represent user profiles and item descriptions by </a:t>
                </a:r>
                <a:r>
                  <a:rPr lang="en-US" dirty="0" err="1"/>
                  <a:t>vectorizing</a:t>
                </a:r>
                <a:r>
                  <a:rPr lang="en-US" dirty="0"/>
                  <a:t> them using a set of </a:t>
                </a:r>
                <a14:m>
                  <m:oMath xmlns:m="http://schemas.openxmlformats.org/officeDocument/2006/math">
                    <m:r>
                      <a:rPr lang="en-US" i="1" dirty="0" smtClean="0">
                        <a:latin typeface="Cambria Math" panose="02040503050406030204" pitchFamily="18" charset="0"/>
                      </a:rPr>
                      <m:t>𝑘</m:t>
                    </m:r>
                  </m:oMath>
                </a14:m>
                <a:r>
                  <a:rPr lang="en-US" dirty="0"/>
                  <a:t> keywords</a:t>
                </a:r>
              </a:p>
              <a:p>
                <a:r>
                  <a:rPr lang="en-US" dirty="0"/>
                  <a:t>We can </a:t>
                </a:r>
                <a:r>
                  <a:rPr lang="en-US" dirty="0" err="1"/>
                  <a:t>vectorize</a:t>
                </a:r>
                <a:r>
                  <a:rPr lang="en-US" dirty="0"/>
                  <a:t> (e.g., using </a:t>
                </a:r>
                <a:r>
                  <a:rPr lang="en-US" b="1" dirty="0"/>
                  <a:t>TF-IDF</a:t>
                </a:r>
                <a:r>
                  <a:rPr lang="en-US" dirty="0"/>
                  <a:t>) both users and items and compute their similarity</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5"/>
                <a:stretch>
                  <a:fillRect l="-1263" t="-1145" r="-1263"/>
                </a:stretch>
              </a:blipFill>
            </p:spPr>
            <p:txBody>
              <a:bodyPr/>
              <a:lstStyle/>
              <a:p>
                <a:r>
                  <a:rPr lang="en-US">
                    <a:noFill/>
                  </a:rPr>
                  <a:t> </a:t>
                </a:r>
              </a:p>
            </p:txBody>
          </p:sp>
        </mc:Fallback>
      </mc:AlternateContent>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39571" y="3420093"/>
            <a:ext cx="3654858" cy="395429"/>
          </a:xfrm>
          <a:prstGeom prst="rect">
            <a:avLst/>
          </a:prstGeom>
        </p:spPr>
      </p:pic>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876800" y="3420093"/>
            <a:ext cx="3906287" cy="393143"/>
          </a:xfrm>
          <a:prstGeom prst="rect">
            <a:avLst/>
          </a:prstGeom>
        </p:spPr>
      </p:pic>
      <p:pic>
        <p:nvPicPr>
          <p:cNvPr id="12" name="Picture 1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48344" y="4326059"/>
            <a:ext cx="7990856" cy="774857"/>
          </a:xfrm>
          <a:prstGeom prst="rect">
            <a:avLst/>
          </a:prstGeom>
        </p:spPr>
      </p:pic>
      <p:sp>
        <p:nvSpPr>
          <p:cNvPr id="13" name="Rounded Rectangle 12"/>
          <p:cNvSpPr/>
          <p:nvPr/>
        </p:nvSpPr>
        <p:spPr>
          <a:xfrm>
            <a:off x="1940673" y="5493603"/>
            <a:ext cx="5710146" cy="919401"/>
          </a:xfrm>
          <a:prstGeom prst="roundRect">
            <a:avLst/>
          </a:prstGeom>
          <a:solidFill>
            <a:schemeClr val="bg1">
              <a:lumMod val="95000"/>
            </a:schemeClr>
          </a:solidFill>
        </p:spPr>
        <p:txBody>
          <a:bodyPr wrap="square">
            <a:spAutoFit/>
          </a:bodyPr>
          <a:lstStyle/>
          <a:p>
            <a:pPr algn="ctr"/>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We can recommend the </a:t>
            </a:r>
            <a:r>
              <a:rPr lang="en-US" sz="2400" b="1" dirty="0">
                <a:solidFill>
                  <a:srgbClr val="1923F3"/>
                </a:solidFill>
                <a:latin typeface="Open Sans" panose="020B0606030504020204" pitchFamily="34" charset="0"/>
                <a:ea typeface="Open Sans" panose="020B0606030504020204" pitchFamily="34" charset="0"/>
                <a:cs typeface="Open Sans" panose="020B0606030504020204" pitchFamily="34" charset="0"/>
              </a:rPr>
              <a:t>top most similar items </a:t>
            </a:r>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to the user</a:t>
            </a:r>
          </a:p>
        </p:txBody>
      </p:sp>
    </p:spTree>
    <p:extLst>
      <p:ext uri="{BB962C8B-B14F-4D97-AF65-F5344CB8AC3E}">
        <p14:creationId xmlns:p14="http://schemas.microsoft.com/office/powerpoint/2010/main" val="3636033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Content-Based Recommendation Algorithm</a:t>
            </a:r>
            <a:endParaRPr lang="en-US" b="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4343400"/>
                <a:ext cx="8229600" cy="2042160"/>
              </a:xfrm>
            </p:spPr>
            <p:txBody>
              <a:bodyPr>
                <a:normAutofit/>
              </a:bodyPr>
              <a:lstStyle/>
              <a:p>
                <a:r>
                  <a:rPr lang="en-US" dirty="0"/>
                  <a:t>We compute the topmost similar items to a user </a:t>
                </a:r>
                <a14:m>
                  <m:oMath xmlns:m="http://schemas.openxmlformats.org/officeDocument/2006/math">
                    <m:r>
                      <a:rPr lang="en-US" i="1" dirty="0" smtClean="0">
                        <a:latin typeface="Cambria Math" panose="02040503050406030204" pitchFamily="18" charset="0"/>
                      </a:rPr>
                      <m:t>𝑗</m:t>
                    </m:r>
                  </m:oMath>
                </a14:m>
                <a:r>
                  <a:rPr lang="en-US" dirty="0"/>
                  <a:t> and then recommend these items in the order of similarity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4343400"/>
                <a:ext cx="8229600" cy="2042160"/>
              </a:xfrm>
              <a:blipFill rotWithShape="0">
                <a:blip r:embed="rId2"/>
                <a:stretch>
                  <a:fillRect l="-1333" t="-3284" r="-2444"/>
                </a:stretch>
              </a:blipFill>
            </p:spPr>
            <p:txBody>
              <a:bodyPr/>
              <a:lstStyle/>
              <a:p>
                <a:r>
                  <a:rPr lang="en-US">
                    <a:noFill/>
                  </a:rPr>
                  <a:t> </a:t>
                </a:r>
              </a:p>
            </p:txBody>
          </p:sp>
        </mc:Fallback>
      </mc:AlternateContent>
      <p:pic>
        <p:nvPicPr>
          <p:cNvPr id="4" name="Picture 3"/>
          <p:cNvPicPr>
            <a:picLocks noChangeAspect="1"/>
          </p:cNvPicPr>
          <p:nvPr/>
        </p:nvPicPr>
        <p:blipFill>
          <a:blip r:embed="rId3">
            <a:clrChange>
              <a:clrFrom>
                <a:srgbClr val="FFFFFF"/>
              </a:clrFrom>
              <a:clrTo>
                <a:srgbClr val="FFFFFF">
                  <a:alpha val="0"/>
                </a:srgbClr>
              </a:clrTo>
            </a:clrChange>
            <a:lum bright="-20000" contrast="40000"/>
          </a:blip>
          <a:stretch>
            <a:fillRect/>
          </a:stretch>
        </p:blipFill>
        <p:spPr>
          <a:xfrm>
            <a:off x="228600" y="1066800"/>
            <a:ext cx="8739263" cy="2898048"/>
          </a:xfrm>
          <a:prstGeom prst="rect">
            <a:avLst/>
          </a:prstGeom>
        </p:spPr>
      </p:pic>
    </p:spTree>
    <p:extLst>
      <p:ext uri="{BB962C8B-B14F-4D97-AF65-F5344CB8AC3E}">
        <p14:creationId xmlns:p14="http://schemas.microsoft.com/office/powerpoint/2010/main" val="25095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a:t>
            </a:r>
            <a:endParaRPr lang="en-US" b="0" dirty="0"/>
          </a:p>
        </p:txBody>
      </p:sp>
      <p:sp>
        <p:nvSpPr>
          <p:cNvPr id="3" name="Content Placeholder 2"/>
          <p:cNvSpPr>
            <a:spLocks noGrp="1"/>
          </p:cNvSpPr>
          <p:nvPr>
            <p:ph idx="1"/>
          </p:nvPr>
        </p:nvSpPr>
        <p:spPr>
          <a:xfrm>
            <a:off x="381000" y="1143000"/>
            <a:ext cx="8839200" cy="5318760"/>
          </a:xfrm>
        </p:spPr>
        <p:txBody>
          <a:bodyPr>
            <a:normAutofit/>
          </a:bodyPr>
          <a:lstStyle/>
          <a:p>
            <a:pPr marL="0" indent="0">
              <a:buNone/>
            </a:pPr>
            <a:r>
              <a:rPr lang="en-US" b="1" dirty="0">
                <a:solidFill>
                  <a:srgbClr val="FF0000"/>
                </a:solidFill>
              </a:rPr>
              <a:t>Collaborative filtering:</a:t>
            </a:r>
            <a:r>
              <a:rPr lang="en-US" dirty="0"/>
              <a:t> the process of selecting information or patterns using techniques involving collaboration among multiple agents, viewpoints, data sources, etc.</a:t>
            </a:r>
          </a:p>
          <a:p>
            <a:endParaRPr lang="en-US" dirty="0"/>
          </a:p>
          <a:p>
            <a:pPr marL="0" indent="0">
              <a:buNone/>
            </a:pPr>
            <a:r>
              <a:rPr lang="en-US" b="1" dirty="0"/>
              <a:t>Advantage</a:t>
            </a:r>
            <a:r>
              <a:rPr lang="en-US" dirty="0"/>
              <a:t>: we don’t need to have additional information about the users or content of the items</a:t>
            </a:r>
          </a:p>
          <a:p>
            <a:pPr lvl="1"/>
            <a:r>
              <a:rPr lang="en-US" dirty="0"/>
              <a:t>Users’ rating or purchase history is the only information that is needed to work</a:t>
            </a:r>
          </a:p>
        </p:txBody>
      </p:sp>
    </p:spTree>
    <p:extLst>
      <p:ext uri="{BB962C8B-B14F-4D97-AF65-F5344CB8AC3E}">
        <p14:creationId xmlns:p14="http://schemas.microsoft.com/office/powerpoint/2010/main" val="1599083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Rating Matrix: An Example</a:t>
            </a:r>
          </a:p>
        </p:txBody>
      </p:sp>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7975" y="1154178"/>
            <a:ext cx="3412273"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Left-Right Arrow 5"/>
          <p:cNvSpPr/>
          <p:nvPr/>
        </p:nvSpPr>
        <p:spPr>
          <a:xfrm rot="19875267">
            <a:off x="4716972" y="3324674"/>
            <a:ext cx="1562152" cy="369408"/>
          </a:xfrm>
          <a:prstGeom prst="leftRightArrow">
            <a:avLst/>
          </a:prstGeom>
          <a:solidFill>
            <a:schemeClr val="tx1"/>
          </a:solidFill>
          <a:ln>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dk1"/>
              </a:solidFill>
              <a:latin typeface="Open Sans" panose="020B0606030504020204" pitchFamily="34" charset="0"/>
            </a:endParaRPr>
          </a:p>
        </p:txBody>
      </p:sp>
      <p:pic>
        <p:nvPicPr>
          <p:cNvPr id="3" name="Picture 2"/>
          <p:cNvPicPr>
            <a:picLocks noChangeAspect="1"/>
          </p:cNvPicPr>
          <p:nvPr/>
        </p:nvPicPr>
        <p:blipFill>
          <a:blip r:embed="rId4">
            <a:clrChange>
              <a:clrFrom>
                <a:srgbClr val="FFFFFF"/>
              </a:clrFrom>
              <a:clrTo>
                <a:srgbClr val="FFFFFF">
                  <a:alpha val="0"/>
                </a:srgbClr>
              </a:clrTo>
            </a:clrChange>
          </a:blip>
          <a:stretch>
            <a:fillRect/>
          </a:stretch>
        </p:blipFill>
        <p:spPr>
          <a:xfrm>
            <a:off x="4515625" y="4495800"/>
            <a:ext cx="4254148" cy="1959703"/>
          </a:xfrm>
          <a:prstGeom prst="rect">
            <a:avLst/>
          </a:prstGeom>
        </p:spPr>
      </p:pic>
      <p:sp>
        <p:nvSpPr>
          <p:cNvPr id="5" name="Right Arrow 4"/>
          <p:cNvSpPr/>
          <p:nvPr/>
        </p:nvSpPr>
        <p:spPr>
          <a:xfrm rot="3167752">
            <a:off x="3079436" y="5161084"/>
            <a:ext cx="1700981" cy="320955"/>
          </a:xfrm>
          <a:prstGeom prst="rightArrow">
            <a:avLst/>
          </a:prstGeom>
          <a:solidFill>
            <a:schemeClr val="tx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pic>
        <p:nvPicPr>
          <p:cNvPr id="3081" name="Picture 9" descr="Netflix Movies Rat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1154178"/>
            <a:ext cx="4506677" cy="37035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7830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70" y="0"/>
            <a:ext cx="9099030" cy="4114800"/>
          </a:xfrm>
          <a:ln>
            <a:solidFill>
              <a:schemeClr val="bg1"/>
            </a:solidFill>
          </a:ln>
        </p:spPr>
        <p:txBody>
          <a:bodyPr>
            <a:noAutofit/>
          </a:bodyPr>
          <a:lstStyle/>
          <a:p>
            <a:pPr marL="0" indent="0" algn="l"/>
            <a:r>
              <a:rPr lang="en-US" sz="2800" dirty="0">
                <a:solidFill>
                  <a:schemeClr val="tx1"/>
                </a:solidFill>
              </a:rPr>
              <a:t>Dear instructors/users of these slides: </a:t>
            </a:r>
            <a:br>
              <a:rPr lang="en-US" sz="2800" dirty="0">
                <a:solidFill>
                  <a:schemeClr val="tx1"/>
                </a:solidFill>
              </a:rPr>
            </a:br>
            <a:br>
              <a:rPr lang="en-US" sz="2800" dirty="0">
                <a:solidFill>
                  <a:schemeClr val="tx1"/>
                </a:solidFill>
              </a:rPr>
            </a:br>
            <a:r>
              <a:rPr lang="en-US" sz="2800" b="0" dirty="0">
                <a:solidFill>
                  <a:schemeClr val="tx1"/>
                </a:solidFill>
              </a:rPr>
              <a:t>Please feel free to include these slides in your own material, or modify them as you see fit. If you decide to incorporate these slides into your presentations, please include the following note:</a:t>
            </a:r>
            <a:br>
              <a:rPr lang="en-US" sz="2800" dirty="0">
                <a:solidFill>
                  <a:schemeClr val="tx1"/>
                </a:solidFill>
              </a:rPr>
            </a:br>
            <a:endParaRPr lang="en-US" sz="2800" dirty="0">
              <a:solidFill>
                <a:schemeClr val="tx1"/>
              </a:solidFill>
            </a:endParaRPr>
          </a:p>
        </p:txBody>
      </p:sp>
      <p:sp>
        <p:nvSpPr>
          <p:cNvPr id="4" name="Title 2"/>
          <p:cNvSpPr txBox="1">
            <a:spLocks/>
          </p:cNvSpPr>
          <p:nvPr/>
        </p:nvSpPr>
        <p:spPr>
          <a:xfrm>
            <a:off x="152400" y="3429000"/>
            <a:ext cx="8534400" cy="1371600"/>
          </a:xfrm>
          <a:prstGeom prst="roundRect">
            <a:avLst/>
          </a:prstGeom>
          <a:ln/>
        </p:spPr>
        <p:style>
          <a:lnRef idx="2">
            <a:schemeClr val="dk1"/>
          </a:lnRef>
          <a:fillRef idx="1">
            <a:schemeClr val="lt1"/>
          </a:fillRef>
          <a:effectRef idx="0">
            <a:schemeClr val="dk1"/>
          </a:effectRef>
          <a:fontRef idx="minor">
            <a:schemeClr val="dk1"/>
          </a:fontRef>
        </p:style>
        <p:txBody>
          <a:bodyPr anchor="ctr" anchorCtr="0">
            <a:no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defRPr/>
            </a:lvl2pPr>
            <a:lvl3pPr>
              <a:defRPr/>
            </a:lvl3pPr>
            <a:lvl4pPr>
              <a:defRPr/>
            </a:lvl4pPr>
            <a:lvl5pPr>
              <a:defRPr/>
            </a:lvl5pPr>
            <a:lvl6pPr>
              <a:defRPr/>
            </a:lvl6pPr>
            <a:lvl7pPr>
              <a:defRPr/>
            </a:lvl7pPr>
            <a:lvl8pPr>
              <a:defRPr/>
            </a:lvl8pPr>
            <a:lvl9pPr>
              <a:defRPr/>
            </a:lvl9pPr>
          </a:lstStyle>
          <a:p>
            <a:pPr algn="l"/>
            <a:r>
              <a:rPr lang="en-US" sz="2400" b="0" dirty="0">
                <a:solidFill>
                  <a:schemeClr val="tx1"/>
                </a:solidFill>
              </a:rPr>
              <a:t>R. Zafarani, M. A. Abbasi, and H. Liu,</a:t>
            </a:r>
            <a:r>
              <a:rPr lang="en-US" sz="2400" dirty="0">
                <a:solidFill>
                  <a:schemeClr val="tx1"/>
                </a:solidFill>
              </a:rPr>
              <a:t> </a:t>
            </a:r>
            <a:r>
              <a:rPr lang="en-US" sz="2400" b="0" i="1" dirty="0">
                <a:solidFill>
                  <a:schemeClr val="tx1"/>
                </a:solidFill>
              </a:rPr>
              <a:t>Social Media Mining: An Introduction</a:t>
            </a:r>
            <a:r>
              <a:rPr lang="en-US" sz="2400" b="0" dirty="0">
                <a:solidFill>
                  <a:schemeClr val="tx1"/>
                </a:solidFill>
              </a:rPr>
              <a:t>, Cambridge University Press, 2014. </a:t>
            </a:r>
          </a:p>
          <a:p>
            <a:pPr algn="l"/>
            <a:r>
              <a:rPr lang="en-US" sz="2400" b="0" dirty="0">
                <a:solidFill>
                  <a:schemeClr val="tx1"/>
                </a:solidFill>
              </a:rPr>
              <a:t>Free book and slides at </a:t>
            </a:r>
            <a:r>
              <a:rPr lang="en-US" sz="2400" dirty="0">
                <a:solidFill>
                  <a:schemeClr val="tx1"/>
                </a:solidFill>
              </a:rPr>
              <a:t>http://socialmediamining.info/</a:t>
            </a:r>
          </a:p>
        </p:txBody>
      </p:sp>
      <p:sp>
        <p:nvSpPr>
          <p:cNvPr id="2" name="Rectangle 1"/>
          <p:cNvSpPr/>
          <p:nvPr/>
        </p:nvSpPr>
        <p:spPr>
          <a:xfrm>
            <a:off x="152400" y="5065693"/>
            <a:ext cx="6248400" cy="954107"/>
          </a:xfrm>
          <a:prstGeom prst="rect">
            <a:avLst/>
          </a:prstGeom>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or include a link to the website: </a:t>
            </a:r>
            <a:br>
              <a:rPr lang="en-US" sz="2800" dirty="0">
                <a:latin typeface="Open Sans" panose="020B0606030504020204" pitchFamily="34" charset="0"/>
                <a:ea typeface="Open Sans" panose="020B0606030504020204" pitchFamily="34" charset="0"/>
                <a:cs typeface="Open Sans" panose="020B0606030504020204" pitchFamily="34" charset="0"/>
              </a:rPr>
            </a:br>
            <a:r>
              <a:rPr lang="en-US" sz="2800" b="1"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extLst>
      <p:ext uri="{BB962C8B-B14F-4D97-AF65-F5344CB8AC3E}">
        <p14:creationId xmlns:p14="http://schemas.microsoft.com/office/powerpoint/2010/main" val="405148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Rating Matrix</a:t>
            </a:r>
          </a:p>
        </p:txBody>
      </p:sp>
      <p:sp>
        <p:nvSpPr>
          <p:cNvPr id="3" name="Content Placeholder 2"/>
          <p:cNvSpPr>
            <a:spLocks noGrp="1"/>
          </p:cNvSpPr>
          <p:nvPr>
            <p:ph idx="1"/>
          </p:nvPr>
        </p:nvSpPr>
        <p:spPr>
          <a:xfrm>
            <a:off x="76200" y="1066800"/>
            <a:ext cx="9144000" cy="5318760"/>
          </a:xfrm>
        </p:spPr>
        <p:txBody>
          <a:bodyPr>
            <a:normAutofit/>
          </a:bodyPr>
          <a:lstStyle/>
          <a:p>
            <a:pPr marL="0" indent="0">
              <a:buNone/>
            </a:pPr>
            <a:r>
              <a:rPr lang="en-US" dirty="0"/>
              <a:t>Users rate (rank) items (purchased, watched)</a:t>
            </a:r>
          </a:p>
          <a:p>
            <a:endParaRPr lang="en-US" b="1" dirty="0"/>
          </a:p>
          <a:p>
            <a:pPr marL="0" indent="0">
              <a:buNone/>
            </a:pPr>
            <a:r>
              <a:rPr lang="en-US" sz="3200" b="1" dirty="0"/>
              <a:t>Explicit ratings:</a:t>
            </a:r>
            <a:r>
              <a:rPr lang="en-US" sz="3200" dirty="0"/>
              <a:t> </a:t>
            </a:r>
          </a:p>
          <a:p>
            <a:pPr lvl="1"/>
            <a:r>
              <a:rPr lang="en-US" dirty="0"/>
              <a:t>entered by a user directly </a:t>
            </a:r>
          </a:p>
          <a:p>
            <a:pPr lvl="1"/>
            <a:r>
              <a:rPr lang="en-US" dirty="0"/>
              <a:t>i.e., “Please rate this on a scale of 1-5”</a:t>
            </a:r>
          </a:p>
          <a:p>
            <a:endParaRPr lang="en-US" dirty="0"/>
          </a:p>
          <a:p>
            <a:pPr marL="0" indent="0">
              <a:buNone/>
            </a:pPr>
            <a:r>
              <a:rPr lang="en-US" sz="3200" b="1" dirty="0"/>
              <a:t>Implicit ratings:</a:t>
            </a:r>
            <a:r>
              <a:rPr lang="en-US" sz="3200" dirty="0"/>
              <a:t> </a:t>
            </a:r>
          </a:p>
          <a:p>
            <a:pPr lvl="1"/>
            <a:r>
              <a:rPr lang="en-US" dirty="0"/>
              <a:t>Inferred from other user behavior</a:t>
            </a:r>
          </a:p>
          <a:p>
            <a:pPr lvl="1"/>
            <a:r>
              <a:rPr lang="en-US" dirty="0"/>
              <a:t>E.g., Play lists or music listened to, for a music Rec system</a:t>
            </a:r>
          </a:p>
          <a:p>
            <a:pPr lvl="1"/>
            <a:r>
              <a:rPr lang="en-US" dirty="0"/>
              <a:t>The amount of time users spent on a webpage</a:t>
            </a:r>
          </a:p>
          <a:p>
            <a:pPr lvl="1"/>
            <a:endParaRPr lang="en-US" dirty="0"/>
          </a:p>
        </p:txBody>
      </p:sp>
      <p:pic>
        <p:nvPicPr>
          <p:cNvPr id="7170" name="Picture 2" descr="http://www.tipsblogger.com/wp-content/uploads/2011/04/GD-Star-Rat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2209800"/>
            <a:ext cx="2474950" cy="1295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95977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a:t>
            </a:r>
            <a:endParaRPr lang="en-US" b="0" dirty="0"/>
          </a:p>
        </p:txBody>
      </p:sp>
      <p:sp>
        <p:nvSpPr>
          <p:cNvPr id="3" name="Content Placeholder 2"/>
          <p:cNvSpPr>
            <a:spLocks noGrp="1"/>
          </p:cNvSpPr>
          <p:nvPr>
            <p:ph idx="1"/>
          </p:nvPr>
        </p:nvSpPr>
        <p:spPr>
          <a:xfrm>
            <a:off x="228600" y="1066800"/>
            <a:ext cx="8763000" cy="5334000"/>
          </a:xfrm>
        </p:spPr>
        <p:txBody>
          <a:bodyPr>
            <a:normAutofit/>
          </a:bodyPr>
          <a:lstStyle/>
          <a:p>
            <a:pPr marL="0" indent="0">
              <a:buNone/>
            </a:pPr>
            <a:r>
              <a:rPr lang="en-US" dirty="0"/>
              <a:t>Types of Collaborative Filtering Algorithms:</a:t>
            </a:r>
          </a:p>
          <a:p>
            <a:endParaRPr lang="en-US" sz="1700" b="1" dirty="0"/>
          </a:p>
          <a:p>
            <a:r>
              <a:rPr lang="en-US" b="1" dirty="0">
                <a:solidFill>
                  <a:srgbClr val="FF0000"/>
                </a:solidFill>
              </a:rPr>
              <a:t>Memory-based</a:t>
            </a:r>
            <a:r>
              <a:rPr lang="en-US" dirty="0"/>
              <a:t>: Recommendation is directly based on previous ratings in the stored matrix that describes user-item relations</a:t>
            </a:r>
          </a:p>
          <a:p>
            <a:pPr lvl="1"/>
            <a:endParaRPr lang="en-US" dirty="0"/>
          </a:p>
          <a:p>
            <a:r>
              <a:rPr lang="en-US" b="1" dirty="0">
                <a:solidFill>
                  <a:srgbClr val="FF0000"/>
                </a:solidFill>
              </a:rPr>
              <a:t>Model-based</a:t>
            </a:r>
            <a:r>
              <a:rPr lang="en-US" dirty="0"/>
              <a:t>: Assumes that an underlying model (hypothesis) governs how users rate items. </a:t>
            </a:r>
          </a:p>
          <a:p>
            <a:pPr lvl="1"/>
            <a:r>
              <a:rPr lang="en-US" dirty="0"/>
              <a:t>This model can be approximated and learned.</a:t>
            </a:r>
          </a:p>
          <a:p>
            <a:pPr lvl="1"/>
            <a:r>
              <a:rPr lang="en-US" dirty="0"/>
              <a:t>The model is then used to recommend ratings. </a:t>
            </a:r>
          </a:p>
          <a:p>
            <a:pPr lvl="1"/>
            <a:r>
              <a:rPr lang="en-US" b="1" dirty="0">
                <a:solidFill>
                  <a:srgbClr val="1923F3"/>
                </a:solidFill>
              </a:rPr>
              <a:t>Example</a:t>
            </a:r>
            <a:r>
              <a:rPr lang="en-US" dirty="0"/>
              <a:t>: users rate low budget movies poorly</a:t>
            </a:r>
          </a:p>
        </p:txBody>
      </p:sp>
    </p:spTree>
    <p:extLst>
      <p:ext uri="{BB962C8B-B14F-4D97-AF65-F5344CB8AC3E}">
        <p14:creationId xmlns:p14="http://schemas.microsoft.com/office/powerpoint/2010/main" val="411539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Memory-Based Collaborative Filtering</a:t>
            </a:r>
          </a:p>
        </p:txBody>
      </p:sp>
      <p:sp>
        <p:nvSpPr>
          <p:cNvPr id="3" name="Content Placeholder 2"/>
          <p:cNvSpPr>
            <a:spLocks noGrp="1"/>
          </p:cNvSpPr>
          <p:nvPr>
            <p:ph idx="1"/>
          </p:nvPr>
        </p:nvSpPr>
        <p:spPr>
          <a:xfrm>
            <a:off x="152400" y="1066800"/>
            <a:ext cx="6229350" cy="5318760"/>
          </a:xfrm>
        </p:spPr>
        <p:txBody>
          <a:bodyPr>
            <a:normAutofit lnSpcReduction="10000"/>
          </a:bodyPr>
          <a:lstStyle/>
          <a:p>
            <a:pPr marL="0" indent="0">
              <a:buNone/>
            </a:pPr>
            <a:r>
              <a:rPr lang="en-US" dirty="0"/>
              <a:t>Two memory-based methods:</a:t>
            </a:r>
          </a:p>
          <a:p>
            <a:endParaRPr lang="en-US" b="1" dirty="0"/>
          </a:p>
          <a:p>
            <a:pPr marL="0" indent="0">
              <a:buNone/>
            </a:pPr>
            <a:r>
              <a:rPr lang="en-US" b="1" dirty="0">
                <a:solidFill>
                  <a:srgbClr val="1923F3"/>
                </a:solidFill>
              </a:rPr>
              <a:t>User-based CF</a:t>
            </a:r>
          </a:p>
          <a:p>
            <a:pPr marL="346075" indent="0">
              <a:buNone/>
            </a:pPr>
            <a:r>
              <a:rPr lang="en-US" dirty="0"/>
              <a:t>Users with similar </a:t>
            </a:r>
            <a:r>
              <a:rPr lang="en-US" b="1" dirty="0"/>
              <a:t>previous </a:t>
            </a:r>
            <a:r>
              <a:rPr lang="en-US" dirty="0"/>
              <a:t>ratings for items are likely to rate future items similarly</a:t>
            </a:r>
          </a:p>
          <a:p>
            <a:pPr marL="346075" indent="0">
              <a:buNone/>
            </a:pPr>
            <a:endParaRPr lang="en-US" sz="1800" dirty="0"/>
          </a:p>
          <a:p>
            <a:pPr marL="0" indent="0">
              <a:buNone/>
            </a:pPr>
            <a:r>
              <a:rPr lang="en-US" b="1" dirty="0">
                <a:solidFill>
                  <a:srgbClr val="1923F3"/>
                </a:solidFill>
              </a:rPr>
              <a:t>Item-based CF</a:t>
            </a:r>
          </a:p>
          <a:p>
            <a:pPr marL="346075" indent="0">
              <a:buNone/>
            </a:pPr>
            <a:r>
              <a:rPr lang="en-US" dirty="0"/>
              <a:t>Items that have received similar ratings </a:t>
            </a:r>
            <a:r>
              <a:rPr lang="en-US" b="1" dirty="0"/>
              <a:t>previously </a:t>
            </a:r>
            <a:r>
              <a:rPr lang="en-US" dirty="0"/>
              <a:t>from users are likely to receive similar ratings from future users</a:t>
            </a:r>
            <a:endParaRPr lang="en-US" i="1" dirty="0"/>
          </a:p>
        </p:txBody>
      </p:sp>
      <p:pic>
        <p:nvPicPr>
          <p:cNvPr id="4098" name="Picture 2"/>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6477000" y="1752600"/>
            <a:ext cx="2266950" cy="18171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Oval 4"/>
          <p:cNvSpPr/>
          <p:nvPr/>
        </p:nvSpPr>
        <p:spPr>
          <a:xfrm>
            <a:off x="6400800" y="2133600"/>
            <a:ext cx="2438400" cy="685800"/>
          </a:xfrm>
          <a:prstGeom prst="ellipse">
            <a:avLst/>
          </a:prstGeom>
          <a:solidFill>
            <a:srgbClr val="92D050">
              <a:alpha val="5000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pic>
        <p:nvPicPr>
          <p:cNvPr id="7" name="Picture 2"/>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6477000" y="4191000"/>
            <a:ext cx="2266950" cy="18171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Oval 7"/>
          <p:cNvSpPr/>
          <p:nvPr/>
        </p:nvSpPr>
        <p:spPr>
          <a:xfrm rot="5400000">
            <a:off x="7324725" y="4714875"/>
            <a:ext cx="1943100" cy="895350"/>
          </a:xfrm>
          <a:prstGeom prst="ellipse">
            <a:avLst/>
          </a:prstGeom>
          <a:solidFill>
            <a:srgbClr val="92D050">
              <a:alpha val="50000"/>
            </a:srgb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18261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 Algorithm</a:t>
            </a:r>
          </a:p>
        </p:txBody>
      </p:sp>
      <p:sp>
        <p:nvSpPr>
          <p:cNvPr id="3" name="Content Placeholder 2"/>
          <p:cNvSpPr>
            <a:spLocks noGrp="1"/>
          </p:cNvSpPr>
          <p:nvPr>
            <p:ph idx="1"/>
          </p:nvPr>
        </p:nvSpPr>
        <p:spPr>
          <a:xfrm>
            <a:off x="457200" y="1066800"/>
            <a:ext cx="8610600" cy="5318760"/>
          </a:xfrm>
        </p:spPr>
        <p:txBody>
          <a:bodyPr>
            <a:normAutofit/>
          </a:bodyPr>
          <a:lstStyle/>
          <a:p>
            <a:pPr marL="514350" indent="-514350">
              <a:buFont typeface="+mj-lt"/>
              <a:buAutoNum type="arabicPeriod"/>
            </a:pPr>
            <a:r>
              <a:rPr lang="en-US" sz="2600" dirty="0"/>
              <a:t>Weigh all users/items with respect to their similarity with the current user/item</a:t>
            </a:r>
          </a:p>
          <a:p>
            <a:pPr marL="514350" indent="-514350">
              <a:buFont typeface="+mj-lt"/>
              <a:buAutoNum type="arabicPeriod"/>
            </a:pPr>
            <a:endParaRPr lang="en-US" sz="2600" dirty="0"/>
          </a:p>
          <a:p>
            <a:pPr marL="514350" indent="-514350">
              <a:buFont typeface="+mj-lt"/>
              <a:buAutoNum type="arabicPeriod"/>
            </a:pPr>
            <a:r>
              <a:rPr lang="en-US" sz="2600" dirty="0"/>
              <a:t>Select a subset of the users/items (</a:t>
            </a:r>
            <a:r>
              <a:rPr lang="en-US" sz="2600" b="1" dirty="0"/>
              <a:t>neighbors</a:t>
            </a:r>
            <a:r>
              <a:rPr lang="en-US" sz="2600" dirty="0"/>
              <a:t>) as recommenders</a:t>
            </a:r>
          </a:p>
          <a:p>
            <a:pPr marL="514350" indent="-514350">
              <a:buFont typeface="+mj-lt"/>
              <a:buAutoNum type="arabicPeriod"/>
            </a:pPr>
            <a:endParaRPr lang="en-US" sz="2600" dirty="0"/>
          </a:p>
          <a:p>
            <a:pPr marL="514350" indent="-514350">
              <a:buFont typeface="+mj-lt"/>
              <a:buAutoNum type="arabicPeriod"/>
            </a:pPr>
            <a:r>
              <a:rPr lang="en-US" sz="2600" dirty="0"/>
              <a:t>Predict the rating of the user for specific items using neighbors’ ratings for the same (or similar) items</a:t>
            </a:r>
          </a:p>
          <a:p>
            <a:pPr marL="514350" indent="-514350">
              <a:buFont typeface="+mj-lt"/>
              <a:buAutoNum type="arabicPeriod"/>
            </a:pPr>
            <a:endParaRPr lang="en-US" sz="2600" dirty="0"/>
          </a:p>
          <a:p>
            <a:pPr marL="514350" indent="-514350">
              <a:buFont typeface="+mj-lt"/>
              <a:buAutoNum type="arabicPeriod"/>
            </a:pPr>
            <a:r>
              <a:rPr lang="en-US" sz="2600" dirty="0"/>
              <a:t>Recommend items with the highest predicted rank</a:t>
            </a:r>
          </a:p>
          <a:p>
            <a:pPr marL="514350" indent="-514350">
              <a:buFont typeface="+mj-lt"/>
              <a:buAutoNum type="arabicPeriod"/>
            </a:pPr>
            <a:endParaRPr lang="en-US" sz="2600" dirty="0"/>
          </a:p>
        </p:txBody>
      </p:sp>
    </p:spTree>
    <p:extLst>
      <p:ext uri="{BB962C8B-B14F-4D97-AF65-F5344CB8AC3E}">
        <p14:creationId xmlns:p14="http://schemas.microsoft.com/office/powerpoint/2010/main" val="1202786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Similarity between Users (or Items)</a:t>
            </a:r>
          </a:p>
        </p:txBody>
      </p:sp>
      <p:sp>
        <p:nvSpPr>
          <p:cNvPr id="3" name="Content Placeholder 2"/>
          <p:cNvSpPr>
            <a:spLocks noGrp="1"/>
          </p:cNvSpPr>
          <p:nvPr>
            <p:ph idx="1"/>
          </p:nvPr>
        </p:nvSpPr>
        <p:spPr>
          <a:xfrm>
            <a:off x="0" y="1066800"/>
            <a:ext cx="8686800" cy="5318760"/>
          </a:xfrm>
        </p:spPr>
        <p:txBody>
          <a:bodyPr/>
          <a:lstStyle/>
          <a:p>
            <a:pPr marL="0" indent="0">
              <a:buNone/>
            </a:pPr>
            <a:endParaRPr lang="en-US" b="1" dirty="0"/>
          </a:p>
          <a:p>
            <a:pPr marL="0" indent="0">
              <a:buNone/>
            </a:pPr>
            <a:r>
              <a:rPr lang="en-US" b="1" dirty="0"/>
              <a:t>Cosine Similarity</a:t>
            </a:r>
          </a:p>
          <a:p>
            <a:endParaRPr lang="en-US" dirty="0"/>
          </a:p>
          <a:p>
            <a:endParaRPr lang="en-US" dirty="0"/>
          </a:p>
          <a:p>
            <a:pPr marL="0" indent="0">
              <a:buNone/>
            </a:pPr>
            <a:endParaRPr lang="en-US" dirty="0"/>
          </a:p>
          <a:p>
            <a:pPr marL="0" indent="0">
              <a:buNone/>
            </a:pPr>
            <a:endParaRPr lang="en-US" dirty="0"/>
          </a:p>
          <a:p>
            <a:pPr marL="0" indent="0">
              <a:buNone/>
            </a:pPr>
            <a:r>
              <a:rPr lang="en-US" b="1" dirty="0"/>
              <a:t>Pearson Correlation Coefficient</a:t>
            </a:r>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57200" y="2746095"/>
            <a:ext cx="8388572" cy="603810"/>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57200" y="5257800"/>
            <a:ext cx="5794286" cy="605714"/>
          </a:xfrm>
          <a:prstGeom prst="rect">
            <a:avLst/>
          </a:prstGeom>
        </p:spPr>
      </p:pic>
    </p:spTree>
    <p:extLst>
      <p:ext uri="{BB962C8B-B14F-4D97-AF65-F5344CB8AC3E}">
        <p14:creationId xmlns:p14="http://schemas.microsoft.com/office/powerpoint/2010/main" val="424663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User-based Collaborative Filtering</a:t>
            </a:r>
          </a:p>
        </p:txBody>
      </p:sp>
      <p:sp>
        <p:nvSpPr>
          <p:cNvPr id="3" name="Content Placeholder 2"/>
          <p:cNvSpPr>
            <a:spLocks noGrp="1"/>
          </p:cNvSpPr>
          <p:nvPr>
            <p:ph idx="1"/>
          </p:nvPr>
        </p:nvSpPr>
        <p:spPr/>
        <p:txBody>
          <a:bodyPr>
            <a:normAutofit/>
          </a:bodyPr>
          <a:lstStyle/>
          <a:p>
            <a:r>
              <a:rPr lang="en-US" sz="3200" dirty="0"/>
              <a:t>User-based collaborative filtering</a:t>
            </a:r>
          </a:p>
          <a:p>
            <a:pPr lvl="1"/>
            <a:r>
              <a:rPr lang="en-US" dirty="0"/>
              <a:t>The system finds the most similar user (users) to the current user and uses their preferences for  recommendation</a:t>
            </a:r>
          </a:p>
          <a:p>
            <a:endParaRPr lang="en-US" sz="3200" dirty="0"/>
          </a:p>
          <a:p>
            <a:r>
              <a:rPr lang="en-US" sz="3200" dirty="0"/>
              <a:t>The user-based approach is not as popular as the item-based approach</a:t>
            </a:r>
          </a:p>
          <a:p>
            <a:pPr lvl="1"/>
            <a:r>
              <a:rPr lang="en-US" sz="2800" b="1" dirty="0">
                <a:solidFill>
                  <a:srgbClr val="00B050"/>
                </a:solidFill>
              </a:rPr>
              <a:t>Why? </a:t>
            </a:r>
            <a:r>
              <a:rPr lang="en-US" sz="2800" dirty="0"/>
              <a:t>With large number of users, even the smallest change in the user data is likely to reset the entire group of similar users</a:t>
            </a:r>
          </a:p>
        </p:txBody>
      </p:sp>
    </p:spTree>
    <p:extLst>
      <p:ext uri="{BB962C8B-B14F-4D97-AF65-F5344CB8AC3E}">
        <p14:creationId xmlns:p14="http://schemas.microsoft.com/office/powerpoint/2010/main" val="3743534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38200" y="2810256"/>
            <a:ext cx="7690104" cy="1075944"/>
          </a:xfrm>
          <a:prstGeom prst="rect">
            <a:avLst/>
          </a:prstGeom>
        </p:spPr>
      </p:pic>
      <p:sp>
        <p:nvSpPr>
          <p:cNvPr id="2" name="Title 1"/>
          <p:cNvSpPr>
            <a:spLocks noGrp="1"/>
          </p:cNvSpPr>
          <p:nvPr>
            <p:ph type="title"/>
          </p:nvPr>
        </p:nvSpPr>
        <p:spPr/>
        <p:txBody>
          <a:bodyPr/>
          <a:lstStyle/>
          <a:p>
            <a:r>
              <a:rPr lang="en-US" dirty="0"/>
              <a:t>User-based CF</a:t>
            </a:r>
          </a:p>
        </p:txBody>
      </p:sp>
      <p:sp>
        <p:nvSpPr>
          <p:cNvPr id="3" name="Content Placeholder 2"/>
          <p:cNvSpPr>
            <a:spLocks noGrp="1"/>
          </p:cNvSpPr>
          <p:nvPr>
            <p:ph idx="1"/>
          </p:nvPr>
        </p:nvSpPr>
        <p:spPr/>
        <p:txBody>
          <a:bodyPr/>
          <a:lstStyle/>
          <a:p>
            <a:pPr marL="0" indent="0">
              <a:buNone/>
            </a:pPr>
            <a:r>
              <a:rPr lang="en-US" dirty="0"/>
              <a:t>Updating the ratings:</a:t>
            </a:r>
          </a:p>
        </p:txBody>
      </p:sp>
      <mc:AlternateContent xmlns:mc="http://schemas.openxmlformats.org/markup-compatibility/2006" xmlns:a14="http://schemas.microsoft.com/office/drawing/2010/main">
        <mc:Choice Requires="a14">
          <p:sp>
            <p:nvSpPr>
              <p:cNvPr id="4" name="Rectangle 3"/>
              <p:cNvSpPr/>
              <p:nvPr/>
            </p:nvSpPr>
            <p:spPr>
              <a:xfrm>
                <a:off x="152400" y="4353339"/>
                <a:ext cx="2209800" cy="646331"/>
              </a:xfrm>
              <a:prstGeom prst="rect">
                <a:avLst/>
              </a:prstGeom>
            </p:spPr>
            <p:txBody>
              <a:bodyPr wrap="square">
                <a:spAutoFit/>
              </a:bodyPr>
              <a:lstStyle/>
              <a:p>
                <a:r>
                  <a:rPr lang="en-US" dirty="0">
                    <a:latin typeface="Open Sans" panose="020B0606030504020204" pitchFamily="34" charset="0"/>
                  </a:rPr>
                  <a:t>Predicted rating of user </a:t>
                </a:r>
                <a14:m>
                  <m:oMath xmlns:m="http://schemas.openxmlformats.org/officeDocument/2006/math">
                    <m:r>
                      <a:rPr lang="en-US" i="1" dirty="0" smtClean="0">
                        <a:latin typeface="Cambria Math" panose="02040503050406030204" pitchFamily="18" charset="0"/>
                      </a:rPr>
                      <m:t>𝑢</m:t>
                    </m:r>
                  </m:oMath>
                </a14:m>
                <a:r>
                  <a:rPr lang="en-US" dirty="0">
                    <a:latin typeface="Open Sans" panose="020B0606030504020204" pitchFamily="34" charset="0"/>
                  </a:rPr>
                  <a:t> for item </a:t>
                </a:r>
                <a14:m>
                  <m:oMath xmlns:m="http://schemas.openxmlformats.org/officeDocument/2006/math">
                    <m:r>
                      <a:rPr lang="en-US" i="1" dirty="0" smtClean="0">
                        <a:latin typeface="Cambria Math" panose="02040503050406030204" pitchFamily="18" charset="0"/>
                      </a:rPr>
                      <m:t>𝑖</m:t>
                    </m:r>
                  </m:oMath>
                </a14:m>
                <a:endParaRPr lang="en-US" i="1" dirty="0">
                  <a:latin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52400" y="4353339"/>
                <a:ext cx="2209800" cy="646331"/>
              </a:xfrm>
              <a:prstGeom prst="rect">
                <a:avLst/>
              </a:prstGeom>
              <a:blipFill rotWithShape="0">
                <a:blip r:embed="rId4"/>
                <a:stretch>
                  <a:fillRect l="-2204" t="-4717" r="-1928" b="-14151"/>
                </a:stretch>
              </a:blipFill>
            </p:spPr>
            <p:txBody>
              <a:bodyPr/>
              <a:lstStyle/>
              <a:p>
                <a:r>
                  <a:rPr lang="en-US">
                    <a:noFill/>
                  </a:rPr>
                  <a:t> </a:t>
                </a:r>
              </a:p>
            </p:txBody>
          </p:sp>
        </mc:Fallback>
      </mc:AlternateContent>
      <p:cxnSp>
        <p:nvCxnSpPr>
          <p:cNvPr id="6" name="Straight Arrow Connector 5"/>
          <p:cNvCxnSpPr>
            <a:stCxn id="4" idx="0"/>
          </p:cNvCxnSpPr>
          <p:nvPr/>
        </p:nvCxnSpPr>
        <p:spPr>
          <a:xfrm flipV="1">
            <a:off x="1257300" y="3581400"/>
            <a:ext cx="38100" cy="77193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a:off x="1371600" y="1905000"/>
                <a:ext cx="2362200" cy="646331"/>
              </a:xfrm>
              <a:prstGeom prst="rect">
                <a:avLst/>
              </a:prstGeom>
            </p:spPr>
            <p:txBody>
              <a:bodyPr wrap="square">
                <a:spAutoFit/>
              </a:bodyPr>
              <a:lstStyle/>
              <a:p>
                <a:r>
                  <a:rPr lang="en-US" dirty="0">
                    <a:latin typeface="Open Sans" panose="020B0606030504020204" pitchFamily="34" charset="0"/>
                  </a:rPr>
                  <a:t>User </a:t>
                </a:r>
                <a14:m>
                  <m:oMath xmlns:m="http://schemas.openxmlformats.org/officeDocument/2006/math">
                    <m:r>
                      <a:rPr lang="en-US" i="1" dirty="0" smtClean="0">
                        <a:latin typeface="Cambria Math" panose="02040503050406030204" pitchFamily="18" charset="0"/>
                      </a:rPr>
                      <m:t>𝑢</m:t>
                    </m:r>
                  </m:oMath>
                </a14:m>
                <a:r>
                  <a:rPr lang="en-US" dirty="0">
                    <a:latin typeface="Open Sans" panose="020B0606030504020204" pitchFamily="34" charset="0"/>
                  </a:rPr>
                  <a:t>‘s mean rating</a:t>
                </a:r>
              </a:p>
            </p:txBody>
          </p:sp>
        </mc:Choice>
        <mc:Fallback xmlns="">
          <p:sp>
            <p:nvSpPr>
              <p:cNvPr id="11" name="Rectangle 10"/>
              <p:cNvSpPr>
                <a:spLocks noRot="1" noChangeAspect="1" noMove="1" noResize="1" noEditPoints="1" noAdjustHandles="1" noChangeArrowheads="1" noChangeShapeType="1" noTextEdit="1"/>
              </p:cNvSpPr>
              <p:nvPr/>
            </p:nvSpPr>
            <p:spPr>
              <a:xfrm>
                <a:off x="1371600" y="1905000"/>
                <a:ext cx="2362200" cy="646331"/>
              </a:xfrm>
              <a:prstGeom prst="rect">
                <a:avLst/>
              </a:prstGeom>
              <a:blipFill rotWithShape="0">
                <a:blip r:embed="rId5"/>
                <a:stretch>
                  <a:fillRect l="-2062" t="-5660" b="-13208"/>
                </a:stretch>
              </a:blipFill>
            </p:spPr>
            <p:txBody>
              <a:bodyPr/>
              <a:lstStyle/>
              <a:p>
                <a:r>
                  <a:rPr lang="en-US">
                    <a:noFill/>
                  </a:rPr>
                  <a:t> </a:t>
                </a:r>
              </a:p>
            </p:txBody>
          </p:sp>
        </mc:Fallback>
      </mc:AlternateContent>
      <p:cxnSp>
        <p:nvCxnSpPr>
          <p:cNvPr id="12" name="Straight Arrow Connector 11"/>
          <p:cNvCxnSpPr/>
          <p:nvPr/>
        </p:nvCxnSpPr>
        <p:spPr>
          <a:xfrm>
            <a:off x="2362200" y="2362200"/>
            <a:ext cx="152400" cy="685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6201623" y="4226322"/>
                <a:ext cx="2362907" cy="646331"/>
              </a:xfrm>
              <a:prstGeom prst="rect">
                <a:avLst/>
              </a:prstGeom>
            </p:spPr>
            <p:txBody>
              <a:bodyPr wrap="square">
                <a:spAutoFit/>
              </a:bodyPr>
              <a:lstStyle/>
              <a:p>
                <a:r>
                  <a:rPr lang="en-US" dirty="0">
                    <a:latin typeface="Open Sans" panose="020B0606030504020204" pitchFamily="34" charset="0"/>
                  </a:rPr>
                  <a:t>Observed rating of user </a:t>
                </a:r>
                <a14:m>
                  <m:oMath xmlns:m="http://schemas.openxmlformats.org/officeDocument/2006/math">
                    <m:r>
                      <a:rPr lang="en-US" i="1" dirty="0" smtClean="0">
                        <a:latin typeface="Cambria Math" panose="02040503050406030204" pitchFamily="18" charset="0"/>
                      </a:rPr>
                      <m:t>𝑣</m:t>
                    </m:r>
                  </m:oMath>
                </a14:m>
                <a:r>
                  <a:rPr lang="en-US" dirty="0">
                    <a:latin typeface="Open Sans" panose="020B0606030504020204" pitchFamily="34" charset="0"/>
                  </a:rPr>
                  <a:t> for item </a:t>
                </a:r>
                <a14:m>
                  <m:oMath xmlns:m="http://schemas.openxmlformats.org/officeDocument/2006/math">
                    <m:r>
                      <a:rPr lang="en-US" i="1" dirty="0" smtClean="0">
                        <a:latin typeface="Cambria Math" panose="02040503050406030204" pitchFamily="18" charset="0"/>
                      </a:rPr>
                      <m:t>𝑖</m:t>
                    </m:r>
                  </m:oMath>
                </a14:m>
                <a:endParaRPr lang="en-US" i="1" dirty="0">
                  <a:latin typeface="Open Sans" panose="020B0606030504020204"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6201623" y="4226322"/>
                <a:ext cx="2362907" cy="646331"/>
              </a:xfrm>
              <a:prstGeom prst="rect">
                <a:avLst/>
              </a:prstGeom>
              <a:blipFill rotWithShape="0">
                <a:blip r:embed="rId6"/>
                <a:stretch>
                  <a:fillRect l="-2062" t="-4717" b="-14151"/>
                </a:stretch>
              </a:blipFill>
            </p:spPr>
            <p:txBody>
              <a:bodyPr/>
              <a:lstStyle/>
              <a:p>
                <a:r>
                  <a:rPr lang="en-US">
                    <a:noFill/>
                  </a:rPr>
                  <a:t> </a:t>
                </a:r>
              </a:p>
            </p:txBody>
          </p:sp>
        </mc:Fallback>
      </mc:AlternateContent>
      <p:cxnSp>
        <p:nvCxnSpPr>
          <p:cNvPr id="16" name="Straight Arrow Connector 15"/>
          <p:cNvCxnSpPr>
            <a:stCxn id="15" idx="0"/>
          </p:cNvCxnSpPr>
          <p:nvPr/>
        </p:nvCxnSpPr>
        <p:spPr>
          <a:xfrm flipH="1" flipV="1">
            <a:off x="7269131" y="3311922"/>
            <a:ext cx="113946" cy="914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6019800" y="1600200"/>
                <a:ext cx="2362200" cy="381000"/>
              </a:xfrm>
              <a:prstGeom prst="rect">
                <a:avLst/>
              </a:prstGeom>
            </p:spPr>
            <p:txBody>
              <a:bodyPr wrap="square">
                <a:spAutoFit/>
              </a:bodyPr>
              <a:lstStyle/>
              <a:p>
                <a:r>
                  <a:rPr lang="en-US" dirty="0">
                    <a:latin typeface="Open Sans" panose="020B0606030504020204" pitchFamily="34" charset="0"/>
                  </a:rPr>
                  <a:t>User </a:t>
                </a:r>
                <a14:m>
                  <m:oMath xmlns:m="http://schemas.openxmlformats.org/officeDocument/2006/math">
                    <m:r>
                      <a:rPr lang="en-US" i="1" dirty="0" smtClean="0">
                        <a:latin typeface="Cambria Math" panose="02040503050406030204" pitchFamily="18" charset="0"/>
                      </a:rPr>
                      <m:t>𝑣</m:t>
                    </m:r>
                  </m:oMath>
                </a14:m>
                <a:r>
                  <a:rPr lang="en-US" dirty="0">
                    <a:latin typeface="Open Sans" panose="020B0606030504020204" pitchFamily="34" charset="0"/>
                  </a:rPr>
                  <a:t>’s mean rating</a:t>
                </a:r>
                <a:endParaRPr lang="en-US" i="1" dirty="0">
                  <a:latin typeface="Open Sans" panose="020B0606030504020204"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6019800" y="1600200"/>
                <a:ext cx="2362200" cy="381000"/>
              </a:xfrm>
              <a:prstGeom prst="rect">
                <a:avLst/>
              </a:prstGeom>
              <a:blipFill rotWithShape="0">
                <a:blip r:embed="rId7"/>
                <a:stretch>
                  <a:fillRect l="-2326" t="-9677" r="-2067" b="-20968"/>
                </a:stretch>
              </a:blipFill>
            </p:spPr>
            <p:txBody>
              <a:bodyPr/>
              <a:lstStyle/>
              <a:p>
                <a:r>
                  <a:rPr lang="en-US">
                    <a:noFill/>
                  </a:rPr>
                  <a:t> </a:t>
                </a:r>
              </a:p>
            </p:txBody>
          </p:sp>
        </mc:Fallback>
      </mc:AlternateContent>
      <p:cxnSp>
        <p:nvCxnSpPr>
          <p:cNvPr id="19" name="Straight Arrow Connector 18"/>
          <p:cNvCxnSpPr>
            <a:stCxn id="18" idx="2"/>
          </p:cNvCxnSpPr>
          <p:nvPr/>
        </p:nvCxnSpPr>
        <p:spPr>
          <a:xfrm>
            <a:off x="7200900" y="1981200"/>
            <a:ext cx="723900" cy="8290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555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User-based CF, Example</a:t>
            </a:r>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t="20717"/>
          <a:stretch/>
        </p:blipFill>
        <p:spPr>
          <a:xfrm>
            <a:off x="457200" y="990600"/>
            <a:ext cx="4790682" cy="1749661"/>
          </a:xfrm>
          <a:prstGeom prst="rect">
            <a:avLst/>
          </a:prstGeom>
        </p:spPr>
      </p:pic>
      <p:sp>
        <p:nvSpPr>
          <p:cNvPr id="5" name="Rectangle 4"/>
          <p:cNvSpPr/>
          <p:nvPr/>
        </p:nvSpPr>
        <p:spPr>
          <a:xfrm>
            <a:off x="5867400" y="1542265"/>
            <a:ext cx="2590800" cy="646331"/>
          </a:xfrm>
          <a:prstGeom prst="rect">
            <a:avLst/>
          </a:prstGeom>
        </p:spPr>
        <p:txBody>
          <a:bodyPr wrap="square">
            <a:spAutoFit/>
          </a:bodyPr>
          <a:lstStyle/>
          <a:p>
            <a:r>
              <a:rPr lang="en-US" dirty="0">
                <a:latin typeface="Open Sans" panose="020B0606030504020204" pitchFamily="34" charset="0"/>
              </a:rPr>
              <a:t>Predict Jane’s rating for Aladdin</a:t>
            </a:r>
          </a:p>
        </p:txBody>
      </p:sp>
      <p:cxnSp>
        <p:nvCxnSpPr>
          <p:cNvPr id="7" name="Straight Arrow Connector 6"/>
          <p:cNvCxnSpPr>
            <a:stCxn id="5" idx="1"/>
          </p:cNvCxnSpPr>
          <p:nvPr/>
        </p:nvCxnSpPr>
        <p:spPr>
          <a:xfrm flipH="1">
            <a:off x="2971800" y="1865431"/>
            <a:ext cx="2895600" cy="323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228601" y="3711384"/>
            <a:ext cx="2895600" cy="2740691"/>
          </a:xfrm>
          <a:prstGeom prst="rect">
            <a:avLst/>
          </a:prstGeom>
        </p:spPr>
      </p:pic>
      <p:pic>
        <p:nvPicPr>
          <p:cNvPr id="11" name="Picture 10"/>
          <p:cNvPicPr>
            <a:picLocks noChangeAspect="1"/>
          </p:cNvPicPr>
          <p:nvPr/>
        </p:nvPicPr>
        <p:blipFill>
          <a:blip r:embed="rId5"/>
          <a:stretch>
            <a:fillRect/>
          </a:stretch>
        </p:blipFill>
        <p:spPr>
          <a:xfrm>
            <a:off x="4191000" y="3562187"/>
            <a:ext cx="4566010" cy="2610013"/>
          </a:xfrm>
          <a:prstGeom prst="rect">
            <a:avLst/>
          </a:prstGeom>
        </p:spPr>
      </p:pic>
      <p:sp>
        <p:nvSpPr>
          <p:cNvPr id="12" name="Rectangle 11"/>
          <p:cNvSpPr/>
          <p:nvPr/>
        </p:nvSpPr>
        <p:spPr>
          <a:xfrm>
            <a:off x="304800" y="3200400"/>
            <a:ext cx="35814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dirty="0">
                <a:latin typeface="Open Sans" panose="020B0606030504020204" pitchFamily="34" charset="0"/>
              </a:rPr>
              <a:t>1- Calculate average ratings</a:t>
            </a:r>
          </a:p>
        </p:txBody>
      </p:sp>
      <p:sp>
        <p:nvSpPr>
          <p:cNvPr id="13" name="Rectangle 12"/>
          <p:cNvSpPr/>
          <p:nvPr/>
        </p:nvSpPr>
        <p:spPr>
          <a:xfrm>
            <a:off x="4267200" y="3200400"/>
            <a:ext cx="448981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dirty="0">
                <a:latin typeface="Open Sans" panose="020B0606030504020204" pitchFamily="34" charset="0"/>
              </a:rPr>
              <a:t>2- Calculate user-user similarity</a:t>
            </a:r>
          </a:p>
        </p:txBody>
      </p:sp>
    </p:spTree>
    <p:extLst>
      <p:ext uri="{BB962C8B-B14F-4D97-AF65-F5344CB8AC3E}">
        <p14:creationId xmlns:p14="http://schemas.microsoft.com/office/powerpoint/2010/main" val="179109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User-based CF, Example- continued </a:t>
            </a:r>
          </a:p>
        </p:txBody>
      </p:sp>
      <p:pic>
        <p:nvPicPr>
          <p:cNvPr id="4" name="Content Placeholder 3"/>
          <p:cNvPicPr>
            <a:picLocks noGrp="1" noChangeAspect="1"/>
          </p:cNvPicPr>
          <p:nvPr>
            <p:ph idx="1"/>
          </p:nvPr>
        </p:nvPicPr>
        <p:blipFill>
          <a:blip r:embed="rId2"/>
          <a:stretch>
            <a:fillRect/>
          </a:stretch>
        </p:blipFill>
        <p:spPr>
          <a:xfrm>
            <a:off x="457200" y="2380727"/>
            <a:ext cx="8229600" cy="3105673"/>
          </a:xfrm>
          <a:prstGeom prst="rect">
            <a:avLst/>
          </a:prstGeom>
        </p:spPr>
      </p:pic>
      <p:sp>
        <p:nvSpPr>
          <p:cNvPr id="5" name="Rectangle 4"/>
          <p:cNvSpPr/>
          <p:nvPr/>
        </p:nvSpPr>
        <p:spPr>
          <a:xfrm>
            <a:off x="381000" y="1611868"/>
            <a:ext cx="80010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dirty="0">
                <a:latin typeface="Open Sans" panose="020B0606030504020204" pitchFamily="34" charset="0"/>
              </a:rPr>
              <a:t>3- Calculate Jane’s rating for Aladdin, Assume that neighborhood size = 2</a:t>
            </a:r>
          </a:p>
        </p:txBody>
      </p:sp>
    </p:spTree>
    <p:extLst>
      <p:ext uri="{BB962C8B-B14F-4D97-AF65-F5344CB8AC3E}">
        <p14:creationId xmlns:p14="http://schemas.microsoft.com/office/powerpoint/2010/main" val="86424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38200" y="3048000"/>
            <a:ext cx="7388352" cy="1075944"/>
          </a:xfrm>
          <a:prstGeom prst="rect">
            <a:avLst/>
          </a:prstGeom>
        </p:spPr>
      </p:pic>
      <p:sp>
        <p:nvSpPr>
          <p:cNvPr id="2" name="Title 1"/>
          <p:cNvSpPr>
            <a:spLocks noGrp="1"/>
          </p:cNvSpPr>
          <p:nvPr>
            <p:ph type="title"/>
          </p:nvPr>
        </p:nvSpPr>
        <p:spPr/>
        <p:txBody>
          <a:bodyPr/>
          <a:lstStyle/>
          <a:p>
            <a:r>
              <a:rPr lang="en-US" dirty="0"/>
              <a:t>Item-based CF</a:t>
            </a:r>
          </a:p>
        </p:txBody>
      </p:sp>
      <p:sp>
        <p:nvSpPr>
          <p:cNvPr id="3" name="Content Placeholder 2"/>
          <p:cNvSpPr>
            <a:spLocks noGrp="1"/>
          </p:cNvSpPr>
          <p:nvPr>
            <p:ph idx="1"/>
          </p:nvPr>
        </p:nvSpPr>
        <p:spPr/>
        <p:txBody>
          <a:bodyPr/>
          <a:lstStyle/>
          <a:p>
            <a:pPr marL="0" indent="0">
              <a:buNone/>
            </a:pPr>
            <a:r>
              <a:rPr lang="en-US" dirty="0"/>
              <a:t>Calculate the similarity between items and then predict new items based on the past ratings for similar items</a:t>
            </a:r>
          </a:p>
        </p:txBody>
      </p:sp>
      <mc:AlternateContent xmlns:mc="http://schemas.openxmlformats.org/markup-compatibility/2006" xmlns:a14="http://schemas.microsoft.com/office/drawing/2010/main">
        <mc:Choice Requires="a14">
          <p:sp>
            <p:nvSpPr>
              <p:cNvPr id="4" name="Rectangle 3"/>
              <p:cNvSpPr/>
              <p:nvPr/>
            </p:nvSpPr>
            <p:spPr>
              <a:xfrm>
                <a:off x="4953000" y="5117068"/>
                <a:ext cx="2403478" cy="369332"/>
              </a:xfrm>
              <a:prstGeom prst="rect">
                <a:avLst/>
              </a:prstGeom>
            </p:spPr>
            <p:txBody>
              <a:bodyPr wrap="none">
                <a:spAutoFit/>
              </a:bodyPr>
              <a:lstStyle/>
              <a:p>
                <a14:m>
                  <m:oMath xmlns:m="http://schemas.openxmlformats.org/officeDocument/2006/math">
                    <m:r>
                      <a:rPr lang="en-US" i="1" dirty="0" smtClean="0">
                        <a:latin typeface="Cambria Math" panose="02040503050406030204" pitchFamily="18" charset="0"/>
                      </a:rPr>
                      <m:t>𝑖</m:t>
                    </m:r>
                  </m:oMath>
                </a14:m>
                <a:r>
                  <a:rPr lang="en-US" dirty="0">
                    <a:latin typeface="Open Sans" panose="020B0606030504020204" pitchFamily="34" charset="0"/>
                  </a:rPr>
                  <a:t> and </a:t>
                </a:r>
                <a14:m>
                  <m:oMath xmlns:m="http://schemas.openxmlformats.org/officeDocument/2006/math">
                    <m:r>
                      <a:rPr lang="en-US" i="1" dirty="0" smtClean="0">
                        <a:latin typeface="Cambria Math" panose="02040503050406030204" pitchFamily="18" charset="0"/>
                      </a:rPr>
                      <m:t>𝑗</m:t>
                    </m:r>
                  </m:oMath>
                </a14:m>
                <a:r>
                  <a:rPr lang="en-US" dirty="0">
                    <a:latin typeface="Open Sans" panose="020B0606030504020204" pitchFamily="34" charset="0"/>
                  </a:rPr>
                  <a:t> are two items</a:t>
                </a:r>
              </a:p>
            </p:txBody>
          </p:sp>
        </mc:Choice>
        <mc:Fallback xmlns="">
          <p:sp>
            <p:nvSpPr>
              <p:cNvPr id="4" name="Rectangle 3"/>
              <p:cNvSpPr>
                <a:spLocks noRot="1" noChangeAspect="1" noMove="1" noResize="1" noEditPoints="1" noAdjustHandles="1" noChangeArrowheads="1" noChangeShapeType="1" noTextEdit="1"/>
              </p:cNvSpPr>
              <p:nvPr/>
            </p:nvSpPr>
            <p:spPr>
              <a:xfrm>
                <a:off x="4953000" y="5117068"/>
                <a:ext cx="2403478" cy="369332"/>
              </a:xfrm>
              <a:prstGeom prst="rect">
                <a:avLst/>
              </a:prstGeom>
              <a:blipFill rotWithShape="0">
                <a:blip r:embed="rId4"/>
                <a:stretch>
                  <a:fillRect t="-8197" r="-101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066800" y="5117068"/>
                <a:ext cx="2315699" cy="369332"/>
              </a:xfrm>
              <a:prstGeom prst="rect">
                <a:avLst/>
              </a:prstGeom>
            </p:spPr>
            <p:txBody>
              <a:bodyPr wrap="none">
                <a:spAutoFit/>
              </a:bodyPr>
              <a:lstStyle/>
              <a:p>
                <a:r>
                  <a:rPr lang="en-US" dirty="0">
                    <a:latin typeface="Open Sans" panose="020B0606030504020204" pitchFamily="34" charset="0"/>
                  </a:rPr>
                  <a:t>Item </a:t>
                </a:r>
                <a14:m>
                  <m:oMath xmlns:m="http://schemas.openxmlformats.org/officeDocument/2006/math">
                    <m:r>
                      <a:rPr lang="en-US" i="1" dirty="0" smtClean="0">
                        <a:latin typeface="Cambria Math" panose="02040503050406030204" pitchFamily="18" charset="0"/>
                      </a:rPr>
                      <m:t>𝑖</m:t>
                    </m:r>
                  </m:oMath>
                </a14:m>
                <a:r>
                  <a:rPr lang="en-US" dirty="0">
                    <a:latin typeface="Open Sans" panose="020B0606030504020204" pitchFamily="34" charset="0"/>
                  </a:rPr>
                  <a:t>’s mean rating</a:t>
                </a:r>
              </a:p>
            </p:txBody>
          </p:sp>
        </mc:Choice>
        <mc:Fallback xmlns="">
          <p:sp>
            <p:nvSpPr>
              <p:cNvPr id="5" name="Rectangle 4"/>
              <p:cNvSpPr>
                <a:spLocks noRot="1" noChangeAspect="1" noMove="1" noResize="1" noEditPoints="1" noAdjustHandles="1" noChangeArrowheads="1" noChangeShapeType="1" noTextEdit="1"/>
              </p:cNvSpPr>
              <p:nvPr/>
            </p:nvSpPr>
            <p:spPr>
              <a:xfrm>
                <a:off x="1066800" y="5117068"/>
                <a:ext cx="2315699" cy="369332"/>
              </a:xfrm>
              <a:prstGeom prst="rect">
                <a:avLst/>
              </a:prstGeom>
              <a:blipFill rotWithShape="0">
                <a:blip r:embed="rId5"/>
                <a:stretch>
                  <a:fillRect l="-2105" t="-8197" r="-1316" b="-24590"/>
                </a:stretch>
              </a:blipFill>
            </p:spPr>
            <p:txBody>
              <a:bodyPr/>
              <a:lstStyle/>
              <a:p>
                <a:r>
                  <a:rPr lang="en-US">
                    <a:noFill/>
                  </a:rPr>
                  <a:t> </a:t>
                </a:r>
              </a:p>
            </p:txBody>
          </p:sp>
        </mc:Fallback>
      </mc:AlternateContent>
      <p:cxnSp>
        <p:nvCxnSpPr>
          <p:cNvPr id="7" name="Straight Arrow Connector 6"/>
          <p:cNvCxnSpPr>
            <a:stCxn id="5" idx="0"/>
          </p:cNvCxnSpPr>
          <p:nvPr/>
        </p:nvCxnSpPr>
        <p:spPr>
          <a:xfrm flipV="1">
            <a:off x="2224650" y="3768598"/>
            <a:ext cx="213750" cy="134847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a:stCxn id="4" idx="0"/>
          </p:cNvCxnSpPr>
          <p:nvPr/>
        </p:nvCxnSpPr>
        <p:spPr>
          <a:xfrm flipH="1" flipV="1">
            <a:off x="5638800" y="3429000"/>
            <a:ext cx="515939" cy="1688068"/>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3301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Difficulties of Decision Making</a:t>
            </a:r>
          </a:p>
        </p:txBody>
      </p:sp>
      <p:sp>
        <p:nvSpPr>
          <p:cNvPr id="5" name="Content Placeholder 4"/>
          <p:cNvSpPr>
            <a:spLocks noGrp="1"/>
          </p:cNvSpPr>
          <p:nvPr>
            <p:ph idx="1"/>
          </p:nvPr>
        </p:nvSpPr>
        <p:spPr>
          <a:xfrm>
            <a:off x="304800" y="1066800"/>
            <a:ext cx="8610600" cy="5318760"/>
          </a:xfrm>
        </p:spPr>
        <p:txBody>
          <a:bodyPr>
            <a:normAutofit/>
          </a:bodyPr>
          <a:lstStyle/>
          <a:p>
            <a:r>
              <a:rPr lang="en-US" dirty="0"/>
              <a:t>Which digital camera should I buy?</a:t>
            </a:r>
          </a:p>
          <a:p>
            <a:r>
              <a:rPr lang="en-US" dirty="0"/>
              <a:t>Where should I spend my holiday?</a:t>
            </a:r>
          </a:p>
          <a:p>
            <a:r>
              <a:rPr lang="en-US" dirty="0"/>
              <a:t>Which movie should I rent?</a:t>
            </a:r>
          </a:p>
          <a:p>
            <a:r>
              <a:rPr lang="en-US" dirty="0"/>
              <a:t>Whom should I follow?</a:t>
            </a:r>
          </a:p>
          <a:p>
            <a:r>
              <a:rPr lang="en-US" dirty="0"/>
              <a:t>Where should I find interesting news article?</a:t>
            </a:r>
          </a:p>
          <a:p>
            <a:r>
              <a:rPr lang="en-US" dirty="0"/>
              <a:t>Which movie is the best for </a:t>
            </a:r>
            <a:r>
              <a:rPr lang="en-US" b="1" u="sng" dirty="0"/>
              <a:t>our family</a:t>
            </a:r>
            <a:r>
              <a:rPr lang="en-US" dirty="0"/>
              <a:t>?</a:t>
            </a:r>
          </a:p>
          <a:p>
            <a:endParaRPr lang="en-US" dirty="0"/>
          </a:p>
          <a:p>
            <a:r>
              <a:rPr lang="en-US" dirty="0"/>
              <a:t>If interested, see two recent conference tutorials</a:t>
            </a:r>
          </a:p>
          <a:p>
            <a:pPr lvl="1"/>
            <a:r>
              <a:rPr lang="en-US" dirty="0"/>
              <a:t>SIGKDD2014, Recommendation in Social Media</a:t>
            </a:r>
          </a:p>
          <a:p>
            <a:pPr lvl="1"/>
            <a:r>
              <a:rPr lang="en-US" dirty="0"/>
              <a:t>RecSys2014, Personalized Location Recommendation</a:t>
            </a:r>
          </a:p>
        </p:txBody>
      </p:sp>
    </p:spTree>
    <p:extLst>
      <p:ext uri="{BB962C8B-B14F-4D97-AF65-F5344CB8AC3E}">
        <p14:creationId xmlns:p14="http://schemas.microsoft.com/office/powerpoint/2010/main" val="2912816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Item-based CF, Example</a:t>
            </a:r>
          </a:p>
        </p:txBody>
      </p:sp>
      <p:pic>
        <p:nvPicPr>
          <p:cNvPr id="4" name="Picture 3"/>
          <p:cNvPicPr>
            <a:picLocks noChangeAspect="1"/>
          </p:cNvPicPr>
          <p:nvPr/>
        </p:nvPicPr>
        <p:blipFill rotWithShape="1">
          <a:blip r:embed="rId2"/>
          <a:srcRect l="1139" r="925"/>
          <a:stretch/>
        </p:blipFill>
        <p:spPr>
          <a:xfrm>
            <a:off x="304800" y="1371600"/>
            <a:ext cx="3137734" cy="2133600"/>
          </a:xfrm>
          <a:prstGeom prst="rect">
            <a:avLst/>
          </a:prstGeom>
        </p:spPr>
      </p:pic>
      <p:pic>
        <p:nvPicPr>
          <p:cNvPr id="6" name="Picture 5"/>
          <p:cNvPicPr>
            <a:picLocks noChangeAspect="1"/>
          </p:cNvPicPr>
          <p:nvPr/>
        </p:nvPicPr>
        <p:blipFill>
          <a:blip r:embed="rId3"/>
          <a:stretch>
            <a:fillRect/>
          </a:stretch>
        </p:blipFill>
        <p:spPr>
          <a:xfrm>
            <a:off x="457200" y="4267200"/>
            <a:ext cx="8025319" cy="2102284"/>
          </a:xfrm>
          <a:prstGeom prst="rect">
            <a:avLst/>
          </a:prstGeom>
        </p:spPr>
      </p:pic>
      <p:sp>
        <p:nvSpPr>
          <p:cNvPr id="7" name="Rectangle 6"/>
          <p:cNvSpPr/>
          <p:nvPr/>
        </p:nvSpPr>
        <p:spPr>
          <a:xfrm>
            <a:off x="228600" y="926068"/>
            <a:ext cx="3290134" cy="369332"/>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a:latin typeface="Open Sans" panose="020B0606030504020204" pitchFamily="34" charset="0"/>
              </a:rPr>
              <a:t>1- Calculate average ratings</a:t>
            </a:r>
          </a:p>
        </p:txBody>
      </p:sp>
      <p:sp>
        <p:nvSpPr>
          <p:cNvPr id="8" name="Rectangle 7"/>
          <p:cNvSpPr/>
          <p:nvPr/>
        </p:nvSpPr>
        <p:spPr>
          <a:xfrm>
            <a:off x="4038601" y="926068"/>
            <a:ext cx="4957910" cy="369332"/>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a:latin typeface="Open Sans" panose="020B0606030504020204" pitchFamily="34" charset="0"/>
              </a:rPr>
              <a:t>2- Calculate item-item similarity</a:t>
            </a:r>
          </a:p>
        </p:txBody>
      </p:sp>
      <p:sp>
        <p:nvSpPr>
          <p:cNvPr id="9" name="Rectangle 8"/>
          <p:cNvSpPr/>
          <p:nvPr/>
        </p:nvSpPr>
        <p:spPr>
          <a:xfrm>
            <a:off x="228599" y="3733800"/>
            <a:ext cx="8767911" cy="369332"/>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r>
              <a:rPr lang="en-US" dirty="0">
                <a:latin typeface="Open Sans" panose="020B0606030504020204" pitchFamily="34" charset="0"/>
              </a:rPr>
              <a:t>3- Calculate Jane’s rating for Aladdin, Assume that neighborhood size = 2</a:t>
            </a:r>
          </a:p>
        </p:txBody>
      </p:sp>
      <p:pic>
        <p:nvPicPr>
          <p:cNvPr id="10" name="Picture 9"/>
          <p:cNvPicPr>
            <a:picLocks noChangeAspect="1"/>
          </p:cNvPicPr>
          <p:nvPr/>
        </p:nvPicPr>
        <p:blipFill>
          <a:blip r:embed="rId4"/>
          <a:stretch>
            <a:fillRect/>
          </a:stretch>
        </p:blipFill>
        <p:spPr>
          <a:xfrm>
            <a:off x="4038600" y="1441939"/>
            <a:ext cx="4957911" cy="1987061"/>
          </a:xfrm>
          <a:prstGeom prst="rect">
            <a:avLst/>
          </a:prstGeom>
        </p:spPr>
      </p:pic>
    </p:spTree>
    <p:extLst>
      <p:ext uri="{BB962C8B-B14F-4D97-AF65-F5344CB8AC3E}">
        <p14:creationId xmlns:p14="http://schemas.microsoft.com/office/powerpoint/2010/main" val="10837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Collaborative Filtering</a:t>
            </a:r>
          </a:p>
        </p:txBody>
      </p:sp>
      <p:sp>
        <p:nvSpPr>
          <p:cNvPr id="3" name="Content Placeholder 2"/>
          <p:cNvSpPr>
            <a:spLocks noGrp="1"/>
          </p:cNvSpPr>
          <p:nvPr>
            <p:ph idx="1"/>
          </p:nvPr>
        </p:nvSpPr>
        <p:spPr/>
        <p:txBody>
          <a:bodyPr>
            <a:normAutofit fontScale="92500" lnSpcReduction="10000"/>
          </a:bodyPr>
          <a:lstStyle/>
          <a:p>
            <a:r>
              <a:rPr lang="en-US" b="1" dirty="0"/>
              <a:t>In memory-based methods</a:t>
            </a:r>
            <a:r>
              <a:rPr lang="en-US" dirty="0"/>
              <a:t> </a:t>
            </a:r>
          </a:p>
          <a:p>
            <a:pPr lvl="1"/>
            <a:r>
              <a:rPr lang="en-US" dirty="0"/>
              <a:t>We predict the missing ratings based on similarities between users or items. </a:t>
            </a:r>
          </a:p>
          <a:p>
            <a:endParaRPr lang="en-US" b="1" dirty="0"/>
          </a:p>
          <a:p>
            <a:r>
              <a:rPr lang="en-US" b="1" dirty="0"/>
              <a:t>In model-based collaborative ﬁltering</a:t>
            </a:r>
            <a:r>
              <a:rPr lang="en-US" dirty="0"/>
              <a:t> </a:t>
            </a:r>
          </a:p>
          <a:p>
            <a:pPr lvl="1"/>
            <a:r>
              <a:rPr lang="en-US" dirty="0"/>
              <a:t>We assume that an underlying model governs how users rate. </a:t>
            </a:r>
          </a:p>
          <a:p>
            <a:endParaRPr lang="en-US" dirty="0"/>
          </a:p>
          <a:p>
            <a:r>
              <a:rPr lang="en-US" dirty="0"/>
              <a:t>We learn that model and use it to predict the missing ratings.</a:t>
            </a:r>
          </a:p>
          <a:p>
            <a:pPr lvl="1"/>
            <a:r>
              <a:rPr lang="en-US" dirty="0"/>
              <a:t>Among a variety of model-based techniques, we focus on a well-established model-based technique that is based on singular value decomposition (SVD).</a:t>
            </a:r>
          </a:p>
        </p:txBody>
      </p:sp>
    </p:spTree>
    <p:extLst>
      <p:ext uri="{BB962C8B-B14F-4D97-AF65-F5344CB8AC3E}">
        <p14:creationId xmlns:p14="http://schemas.microsoft.com/office/powerpoint/2010/main" val="900852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Singular Value Decomposition (SVD)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SVD is a linear algebra technique that, given a real matrix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rPr>
                          <m:t>𝑚</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𝑛</m:t>
                        </m:r>
                      </m:sup>
                    </m:sSup>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a:latin typeface="Cambria Math" panose="02040503050406030204" pitchFamily="18" charset="0"/>
                      </a:rPr>
                      <m:t>𝑛</m:t>
                    </m:r>
                  </m:oMath>
                </a14:m>
                <a:r>
                  <a:rPr lang="en-US" dirty="0"/>
                  <a:t>, and factorizes it into three matrices</a:t>
                </a:r>
              </a:p>
              <a:p>
                <a:endParaRPr lang="en-US" dirty="0"/>
              </a:p>
              <a:p>
                <a:endParaRPr lang="en-US" dirty="0"/>
              </a:p>
              <a:p>
                <a:r>
                  <a:rPr lang="en-US" dirty="0"/>
                  <a:t>Matrices </a:t>
                </a:r>
                <a14:m>
                  <m:oMath xmlns:m="http://schemas.openxmlformats.org/officeDocument/2006/math">
                    <m:r>
                      <m:rPr>
                        <m:sty m:val="p"/>
                      </m:rPr>
                      <a:rPr lang="en-US" b="0" i="0" dirty="0" smtClean="0">
                        <a:latin typeface="Cambria Math" panose="02040503050406030204" pitchFamily="18" charset="0"/>
                      </a:rPr>
                      <m:t>U</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𝑚</m:t>
                        </m:r>
                      </m:sup>
                    </m:sSup>
                  </m:oMath>
                </a14:m>
                <a:r>
                  <a:rPr lang="en-US" dirty="0"/>
                  <a:t> and </a:t>
                </a:r>
                <a14:m>
                  <m:oMath xmlns:m="http://schemas.openxmlformats.org/officeDocument/2006/math">
                    <m:r>
                      <a:rPr lang="en-US" b="0" i="1" dirty="0" smtClean="0">
                        <a:latin typeface="Cambria Math" panose="02040503050406030204" pitchFamily="18" charset="0"/>
                      </a:rPr>
                      <m:t>𝑉</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rPr>
                          <m:t>𝑛</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sup>
                    </m:sSup>
                  </m:oMath>
                </a14:m>
                <a:r>
                  <a:rPr lang="en-US" dirty="0"/>
                  <a:t> are orthogonal and matrix </a:t>
                </a:r>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Σ</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sup>
                    </m:sSup>
                  </m:oMath>
                </a14:m>
                <a:r>
                  <a:rPr lang="en-US" dirty="0"/>
                  <a:t> is diagonal</a:t>
                </a:r>
              </a:p>
              <a:p>
                <a:pPr marL="0" indent="0">
                  <a:buNone/>
                </a:pPr>
                <a:r>
                  <a:rPr lang="en-US" dirty="0"/>
                  <a:t> </a:t>
                </a:r>
              </a:p>
              <a:p>
                <a:r>
                  <a:rPr lang="en-US" dirty="0"/>
                  <a:t>The product of these matrices is equivalent to the original matrix</a:t>
                </a:r>
              </a:p>
              <a:p>
                <a:pPr lvl="1"/>
                <a:r>
                  <a:rPr lang="en-US" b="1" dirty="0">
                    <a:solidFill>
                      <a:srgbClr val="E20000"/>
                    </a:solidFill>
                  </a:rPr>
                  <a:t>No information is lost!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1145" r="-963" b="-802"/>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284220" y="2590800"/>
            <a:ext cx="2575560" cy="432816"/>
          </a:xfrm>
          <a:prstGeom prst="rect">
            <a:avLst/>
          </a:prstGeom>
        </p:spPr>
      </p:pic>
    </p:spTree>
    <p:extLst>
      <p:ext uri="{BB962C8B-B14F-4D97-AF65-F5344CB8AC3E}">
        <p14:creationId xmlns:p14="http://schemas.microsoft.com/office/powerpoint/2010/main" val="1969154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Low-rank Matrix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1066800"/>
                <a:ext cx="9067800" cy="5318760"/>
              </a:xfrm>
            </p:spPr>
            <p:txBody>
              <a:bodyPr>
                <a:normAutofit fontScale="77500" lnSpcReduction="20000"/>
              </a:bodyPr>
              <a:lstStyle/>
              <a:p>
                <a:r>
                  <a:rPr lang="en-US" dirty="0"/>
                  <a:t>A Low-rank matrix approximation of matrix </a:t>
                </a:r>
                <a14:m>
                  <m:oMath xmlns:m="http://schemas.openxmlformats.org/officeDocument/2006/math">
                    <m:r>
                      <m:rPr>
                        <m:sty m:val="p"/>
                      </m:rPr>
                      <a:rPr lang="en-US" b="0" i="0" dirty="0" smtClean="0">
                        <a:latin typeface="Cambria Math" panose="02040503050406030204" pitchFamily="18" charset="0"/>
                      </a:rPr>
                      <m:t>X</m:t>
                    </m:r>
                    <m:r>
                      <a:rPr lang="en-US" i="1" dirty="0">
                        <a:latin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sup>
                    </m:sSup>
                  </m:oMath>
                </a14:m>
                <a:r>
                  <a:rPr lang="en-US" dirty="0"/>
                  <a:t> is another matrix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 </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𝑛</m:t>
                        </m:r>
                      </m:sup>
                    </m:sSup>
                  </m:oMath>
                </a14:m>
                <a:endParaRPr lang="en-US" dirty="0"/>
              </a:p>
              <a:p>
                <a:endParaRPr lang="en-US" dirty="0"/>
              </a:p>
              <a:p>
                <a:r>
                  <a:rPr lang="en-US" dirty="0"/>
                  <a:t>Matrix </a:t>
                </a:r>
                <a14:m>
                  <m:oMath xmlns:m="http://schemas.openxmlformats.org/officeDocument/2006/math">
                    <m:r>
                      <a:rPr lang="en-US" i="1" dirty="0" smtClean="0">
                        <a:latin typeface="Cambria Math" panose="02040503050406030204" pitchFamily="18" charset="0"/>
                      </a:rPr>
                      <m:t>𝐶</m:t>
                    </m:r>
                  </m:oMath>
                </a14:m>
                <a:r>
                  <a:rPr lang="en-US" dirty="0"/>
                  <a:t> approximates </a:t>
                </a:r>
                <a14:m>
                  <m:oMath xmlns:m="http://schemas.openxmlformats.org/officeDocument/2006/math">
                    <m:r>
                      <a:rPr lang="en-US" i="1" dirty="0" smtClean="0">
                        <a:latin typeface="Cambria Math" panose="02040503050406030204" pitchFamily="18" charset="0"/>
                      </a:rPr>
                      <m:t>𝑋</m:t>
                    </m:r>
                  </m:oMath>
                </a14:m>
                <a:r>
                  <a:rPr lang="en-US" dirty="0"/>
                  <a:t>, and </a:t>
                </a:r>
                <a14:m>
                  <m:oMath xmlns:m="http://schemas.openxmlformats.org/officeDocument/2006/math">
                    <m:r>
                      <a:rPr lang="en-US" i="1" dirty="0" smtClean="0">
                        <a:latin typeface="Cambria Math" panose="02040503050406030204" pitchFamily="18" charset="0"/>
                      </a:rPr>
                      <m:t>𝐶</m:t>
                    </m:r>
                  </m:oMath>
                </a14:m>
                <a:r>
                  <a:rPr lang="en-US" dirty="0"/>
                  <a:t>’s rank (the maximum number of linearly independent columns) is a ﬁxed number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 </m:t>
                    </m:r>
                    <m:r>
                      <m:rPr>
                        <m:sty m:val="p"/>
                      </m:rPr>
                      <a:rPr lang="en-US" i="1" dirty="0">
                        <a:latin typeface="Cambria Math" panose="02040503050406030204" pitchFamily="18" charset="0"/>
                      </a:rPr>
                      <m:t>min</m:t>
                    </m:r>
                    <m:r>
                      <a:rPr lang="en-US" i="1" dirty="0">
                        <a:latin typeface="Cambria Math" panose="02040503050406030204" pitchFamily="18" charset="0"/>
                      </a:rPr>
                      <m:t>⁡(</m:t>
                    </m:r>
                    <m:r>
                      <a:rPr lang="en-US" i="1" dirty="0">
                        <a:latin typeface="Cambria Math" panose="02040503050406030204" pitchFamily="18" charset="0"/>
                      </a:rPr>
                      <m:t>𝑚</m:t>
                    </m:r>
                    <m:r>
                      <a:rPr lang="en-US" i="1" dirty="0">
                        <a:latin typeface="Cambria Math" panose="02040503050406030204" pitchFamily="18" charset="0"/>
                      </a:rPr>
                      <m:t>, </m:t>
                    </m:r>
                    <m:r>
                      <a:rPr lang="en-US" i="1" dirty="0">
                        <a:latin typeface="Cambria Math" panose="02040503050406030204" pitchFamily="18" charset="0"/>
                      </a:rPr>
                      <m:t>𝑛</m:t>
                    </m:r>
                    <m:r>
                      <a:rPr lang="en-US" i="1" dirty="0" smtClean="0">
                        <a:latin typeface="Cambria Math" panose="02040503050406030204" pitchFamily="18" charset="0"/>
                      </a:rPr>
                      <m:t>)</m:t>
                    </m:r>
                  </m:oMath>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𝑅𝑎𝑛𝑘</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US" i="1" dirty="0" smtClean="0">
                          <a:latin typeface="Cambria Math" panose="02040503050406030204" pitchFamily="18" charset="0"/>
                        </a:rPr>
                        <m:t>𝑘</m:t>
                      </m:r>
                    </m:oMath>
                  </m:oMathPara>
                </a14:m>
                <a:endParaRPr lang="en-US" dirty="0"/>
              </a:p>
              <a:p>
                <a:endParaRPr lang="en-US" dirty="0"/>
              </a:p>
              <a:p>
                <a:r>
                  <a:rPr lang="en-US" dirty="0"/>
                  <a:t>The best low-rank matrix approximation is a matrix C that minimizes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m:t>
                    </m:r>
                    <m:r>
                      <a:rPr lang="en-US" i="1" baseline="-25000" dirty="0" smtClean="0">
                        <a:latin typeface="Cambria Math" panose="02040503050406030204" pitchFamily="18" charset="0"/>
                      </a:rPr>
                      <m:t>𝐹</m:t>
                    </m:r>
                  </m:oMath>
                </a14:m>
                <a:endParaRPr lang="en-US" baseline="-25000" dirty="0"/>
              </a:p>
              <a:p>
                <a:endParaRPr lang="en-US" baseline="-25000" dirty="0"/>
              </a:p>
              <a:p>
                <a:pPr lvl="1"/>
                <a:endParaRPr lang="en-US" dirty="0"/>
              </a:p>
              <a:p>
                <a:endParaRPr lang="en-US" dirty="0"/>
              </a:p>
              <a:p>
                <a:r>
                  <a:rPr lang="en-US" dirty="0"/>
                  <a:t>Low-rank approximation can remove noise by assuming that the matrix is not random and has an underlying structure.</a:t>
                </a:r>
              </a:p>
              <a:p>
                <a:pPr lvl="1"/>
                <a:r>
                  <a:rPr lang="en-US" dirty="0"/>
                  <a:t>SVD can compute a low-rank approximation of a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1066800"/>
                <a:ext cx="9067800" cy="5318760"/>
              </a:xfrm>
              <a:blipFill rotWithShape="0">
                <a:blip r:embed="rId2"/>
                <a:stretch>
                  <a:fillRect l="-807" t="-194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48000" y="3962400"/>
            <a:ext cx="2499116" cy="533400"/>
          </a:xfrm>
          <a:prstGeom prst="rect">
            <a:avLst/>
          </a:prstGeom>
        </p:spPr>
      </p:pic>
    </p:spTree>
    <p:extLst>
      <p:ext uri="{BB962C8B-B14F-4D97-AF65-F5344CB8AC3E}">
        <p14:creationId xmlns:p14="http://schemas.microsoft.com/office/powerpoint/2010/main" val="219173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Low-Rank Matrix Approximation with SVD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1976" y="5366744"/>
                <a:ext cx="8458199" cy="653056"/>
              </a:xfrm>
            </p:spPr>
            <p:txBody>
              <a:bodyPr>
                <a:normAutofit fontScale="85000" lnSpcReduction="10000"/>
              </a:bodyPr>
              <a:lstStyle/>
              <a:p>
                <a:pPr marL="0" indent="0">
                  <a:buNone/>
                </a:pPr>
                <a14:m>
                  <m:oMath xmlns:m="http://schemas.openxmlformats.org/officeDocument/2006/math">
                    <m:r>
                      <a:rPr lang="en-US" b="1" i="1" dirty="0" smtClean="0">
                        <a:solidFill>
                          <a:srgbClr val="1923F3"/>
                        </a:solidFill>
                        <a:latin typeface="Cambria Math" panose="02040503050406030204" pitchFamily="18" charset="0"/>
                      </a:rPr>
                      <m:t>𝑿</m:t>
                    </m:r>
                    <m:r>
                      <a:rPr lang="en-US" b="1" i="1" baseline="-25000" dirty="0" err="1" smtClean="0">
                        <a:solidFill>
                          <a:srgbClr val="1923F3"/>
                        </a:solidFill>
                        <a:latin typeface="Cambria Math" panose="02040503050406030204" pitchFamily="18" charset="0"/>
                      </a:rPr>
                      <m:t>𝒌</m:t>
                    </m:r>
                  </m:oMath>
                </a14:m>
                <a:r>
                  <a:rPr lang="en-US" b="1" dirty="0">
                    <a:solidFill>
                      <a:srgbClr val="1923F3"/>
                    </a:solidFill>
                  </a:rPr>
                  <a:t> is the best low-rank approximation of a matrix </a:t>
                </a:r>
                <a14:m>
                  <m:oMath xmlns:m="http://schemas.openxmlformats.org/officeDocument/2006/math">
                    <m:r>
                      <a:rPr lang="en-US" b="1" i="1" dirty="0" smtClean="0">
                        <a:solidFill>
                          <a:srgbClr val="1923F3"/>
                        </a:solidFill>
                        <a:latin typeface="Cambria Math" panose="02040503050406030204" pitchFamily="18" charset="0"/>
                      </a:rPr>
                      <m:t>𝑿</m:t>
                    </m:r>
                  </m:oMath>
                </a14:m>
                <a:endParaRPr lang="en-US" b="1" dirty="0">
                  <a:solidFill>
                    <a:srgbClr val="1923F3"/>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1976" y="5366744"/>
                <a:ext cx="8458199" cy="653056"/>
              </a:xfrm>
              <a:blipFill rotWithShape="0">
                <a:blip r:embed="rId2"/>
                <a:stretch>
                  <a:fillRect l="-144" t="-129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28601" y="1066800"/>
            <a:ext cx="8686800" cy="2216894"/>
          </a:xfrm>
          <a:prstGeom prst="rect">
            <a:avLst/>
          </a:prstGeom>
        </p:spPr>
      </p:pic>
      <p:pic>
        <p:nvPicPr>
          <p:cNvPr id="5" name="Picture 4"/>
          <p:cNvPicPr>
            <a:picLocks noChangeAspect="1"/>
          </p:cNvPicPr>
          <p:nvPr/>
        </p:nvPicPr>
        <p:blipFill>
          <a:blip r:embed="rId4"/>
          <a:stretch>
            <a:fillRect/>
          </a:stretch>
        </p:blipFill>
        <p:spPr>
          <a:xfrm>
            <a:off x="114300" y="3852167"/>
            <a:ext cx="8915400" cy="1065760"/>
          </a:xfrm>
          <a:prstGeom prst="rect">
            <a:avLst/>
          </a:prstGeom>
        </p:spPr>
      </p:pic>
    </p:spTree>
    <p:extLst>
      <p:ext uri="{BB962C8B-B14F-4D97-AF65-F5344CB8AC3E}">
        <p14:creationId xmlns:p14="http://schemas.microsoft.com/office/powerpoint/2010/main" val="4288222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CF, Example</a:t>
            </a:r>
          </a:p>
        </p:txBody>
      </p:sp>
      <p:pic>
        <p:nvPicPr>
          <p:cNvPr id="4" name="Picture 3"/>
          <p:cNvPicPr>
            <a:picLocks noChangeAspect="1"/>
          </p:cNvPicPr>
          <p:nvPr/>
        </p:nvPicPr>
        <p:blipFill>
          <a:blip r:embed="rId3"/>
          <a:stretch>
            <a:fillRect/>
          </a:stretch>
        </p:blipFill>
        <p:spPr>
          <a:xfrm>
            <a:off x="304800" y="1066800"/>
            <a:ext cx="4272643" cy="1905000"/>
          </a:xfrm>
          <a:prstGeom prst="rect">
            <a:avLst/>
          </a:prstGeom>
        </p:spPr>
      </p:pic>
      <p:pic>
        <p:nvPicPr>
          <p:cNvPr id="5" name="Picture 4"/>
          <p:cNvPicPr>
            <a:picLocks noChangeAspect="1"/>
          </p:cNvPicPr>
          <p:nvPr/>
        </p:nvPicPr>
        <p:blipFill>
          <a:blip r:embed="rId4"/>
          <a:stretch>
            <a:fillRect/>
          </a:stretch>
        </p:blipFill>
        <p:spPr>
          <a:xfrm>
            <a:off x="5334000" y="1066800"/>
            <a:ext cx="3341306" cy="2114510"/>
          </a:xfrm>
          <a:prstGeom prst="rect">
            <a:avLst/>
          </a:prstGeom>
        </p:spPr>
      </p:pic>
      <p:sp>
        <p:nvSpPr>
          <p:cNvPr id="6" name="Rectangle 5"/>
          <p:cNvSpPr/>
          <p:nvPr/>
        </p:nvSpPr>
        <p:spPr>
          <a:xfrm>
            <a:off x="228599" y="3398621"/>
            <a:ext cx="863296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dirty="0">
                <a:latin typeface="Open Sans" panose="020B0606030504020204" pitchFamily="34" charset="0"/>
              </a:rPr>
              <a:t>Considering a rank 2 approximation (i.e., k = 2), we truncate all three matrices:</a:t>
            </a:r>
          </a:p>
        </p:txBody>
      </p:sp>
      <p:pic>
        <p:nvPicPr>
          <p:cNvPr id="7" name="Picture 6"/>
          <p:cNvPicPr>
            <a:picLocks noChangeAspect="1"/>
          </p:cNvPicPr>
          <p:nvPr/>
        </p:nvPicPr>
        <p:blipFill>
          <a:blip r:embed="rId5"/>
          <a:stretch>
            <a:fillRect/>
          </a:stretch>
        </p:blipFill>
        <p:spPr>
          <a:xfrm>
            <a:off x="304800" y="3911674"/>
            <a:ext cx="3962175" cy="2416699"/>
          </a:xfrm>
          <a:prstGeom prst="rect">
            <a:avLst/>
          </a:prstGeom>
        </p:spPr>
      </p:pic>
      <p:pic>
        <p:nvPicPr>
          <p:cNvPr id="8" name="Picture 7"/>
          <p:cNvPicPr>
            <a:picLocks noChangeAspect="1"/>
          </p:cNvPicPr>
          <p:nvPr/>
        </p:nvPicPr>
        <p:blipFill>
          <a:blip r:embed="rId6">
            <a:clrChange>
              <a:clrFrom>
                <a:srgbClr val="FFFFFF"/>
              </a:clrFrom>
              <a:clrTo>
                <a:srgbClr val="FFFFFF">
                  <a:alpha val="0"/>
                </a:srgbClr>
              </a:clrTo>
            </a:clrChange>
          </a:blip>
          <a:stretch>
            <a:fillRect/>
          </a:stretch>
        </p:blipFill>
        <p:spPr>
          <a:xfrm>
            <a:off x="4391025" y="3994789"/>
            <a:ext cx="4470539" cy="2007339"/>
          </a:xfrm>
          <a:prstGeom prst="rect">
            <a:avLst/>
          </a:prstGeom>
        </p:spPr>
      </p:pic>
    </p:spTree>
    <p:extLst>
      <p:ext uri="{BB962C8B-B14F-4D97-AF65-F5344CB8AC3E}">
        <p14:creationId xmlns:p14="http://schemas.microsoft.com/office/powerpoint/2010/main" val="599448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a:p>
        </p:txBody>
      </p:sp>
      <p:sp>
        <p:nvSpPr>
          <p:cNvPr id="4" name="Title 3"/>
          <p:cNvSpPr>
            <a:spLocks noGrp="1"/>
          </p:cNvSpPr>
          <p:nvPr>
            <p:ph type="title"/>
          </p:nvPr>
        </p:nvSpPr>
        <p:spPr/>
        <p:txBody>
          <a:bodyPr/>
          <a:lstStyle/>
          <a:p>
            <a:r>
              <a:rPr lang="en-US" dirty="0"/>
              <a:t>Recommendation to </a:t>
            </a:r>
            <a:br>
              <a:rPr lang="en-US" dirty="0"/>
            </a:br>
            <a:r>
              <a:rPr lang="en-US" dirty="0"/>
              <a:t>a Group</a:t>
            </a:r>
          </a:p>
        </p:txBody>
      </p:sp>
    </p:spTree>
    <p:extLst>
      <p:ext uri="{BB962C8B-B14F-4D97-AF65-F5344CB8AC3E}">
        <p14:creationId xmlns:p14="http://schemas.microsoft.com/office/powerpoint/2010/main" val="3781321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Recommendation to Groups</a:t>
            </a:r>
          </a:p>
        </p:txBody>
      </p:sp>
      <p:sp>
        <p:nvSpPr>
          <p:cNvPr id="5" name="Content Placeholder 4"/>
          <p:cNvSpPr>
            <a:spLocks noGrp="1"/>
          </p:cNvSpPr>
          <p:nvPr>
            <p:ph idx="1"/>
          </p:nvPr>
        </p:nvSpPr>
        <p:spPr/>
        <p:txBody>
          <a:bodyPr>
            <a:normAutofit/>
          </a:bodyPr>
          <a:lstStyle/>
          <a:p>
            <a:r>
              <a:rPr lang="en-US" dirty="0"/>
              <a:t>Find content of interest to all members of a group of socially acquainted individuals</a:t>
            </a:r>
          </a:p>
          <a:p>
            <a:endParaRPr lang="en-US" dirty="0"/>
          </a:p>
          <a:p>
            <a:r>
              <a:rPr lang="en-US" dirty="0"/>
              <a:t>Examples: </a:t>
            </a:r>
          </a:p>
          <a:p>
            <a:pPr lvl="1"/>
            <a:r>
              <a:rPr lang="en-US" dirty="0"/>
              <a:t>A movie for friends to watch together</a:t>
            </a:r>
          </a:p>
          <a:p>
            <a:pPr lvl="1"/>
            <a:r>
              <a:rPr lang="en-US" dirty="0"/>
              <a:t>A travel destination for a family to spend a break</a:t>
            </a:r>
          </a:p>
          <a:p>
            <a:pPr lvl="1"/>
            <a:r>
              <a:rPr lang="en-US" dirty="0"/>
              <a:t>A good restaurant for colleagues to have lunch</a:t>
            </a:r>
          </a:p>
          <a:p>
            <a:pPr lvl="1"/>
            <a:r>
              <a:rPr lang="en-US" dirty="0"/>
              <a:t>A music to be played in a public area</a:t>
            </a:r>
          </a:p>
        </p:txBody>
      </p:sp>
    </p:spTree>
    <p:extLst>
      <p:ext uri="{BB962C8B-B14F-4D97-AF65-F5344CB8AC3E}">
        <p14:creationId xmlns:p14="http://schemas.microsoft.com/office/powerpoint/2010/main" val="364518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Tasks of a Group Recommender System</a:t>
            </a:r>
          </a:p>
        </p:txBody>
      </p:sp>
      <p:sp>
        <p:nvSpPr>
          <p:cNvPr id="3" name="Content Placeholder 2"/>
          <p:cNvSpPr>
            <a:spLocks noGrp="1"/>
          </p:cNvSpPr>
          <p:nvPr>
            <p:ph idx="1"/>
          </p:nvPr>
        </p:nvSpPr>
        <p:spPr/>
        <p:txBody>
          <a:bodyPr>
            <a:normAutofit/>
          </a:bodyPr>
          <a:lstStyle/>
          <a:p>
            <a:r>
              <a:rPr lang="en-US" dirty="0"/>
              <a:t>Acquiring preferences</a:t>
            </a:r>
          </a:p>
          <a:p>
            <a:endParaRPr lang="en-US" dirty="0"/>
          </a:p>
          <a:p>
            <a:r>
              <a:rPr lang="en-US" dirty="0"/>
              <a:t>Generating recommendations</a:t>
            </a:r>
          </a:p>
          <a:p>
            <a:endParaRPr lang="en-US" dirty="0"/>
          </a:p>
          <a:p>
            <a:r>
              <a:rPr lang="en-US" dirty="0"/>
              <a:t>Explaining recommendations</a:t>
            </a:r>
          </a:p>
          <a:p>
            <a:endParaRPr lang="en-US" dirty="0"/>
          </a:p>
          <a:p>
            <a:r>
              <a:rPr lang="en-US" dirty="0"/>
              <a:t>Helping group members to achieve consensus</a:t>
            </a:r>
          </a:p>
        </p:txBody>
      </p:sp>
    </p:spTree>
    <p:extLst>
      <p:ext uri="{BB962C8B-B14F-4D97-AF65-F5344CB8AC3E}">
        <p14:creationId xmlns:p14="http://schemas.microsoft.com/office/powerpoint/2010/main" val="1901302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Aggregation Strategies</a:t>
            </a:r>
          </a:p>
        </p:txBody>
      </p:sp>
      <p:sp>
        <p:nvSpPr>
          <p:cNvPr id="3" name="Content Placeholder 2"/>
          <p:cNvSpPr>
            <a:spLocks noGrp="1"/>
          </p:cNvSpPr>
          <p:nvPr>
            <p:ph idx="1"/>
          </p:nvPr>
        </p:nvSpPr>
        <p:spPr>
          <a:xfrm>
            <a:off x="457200" y="1066800"/>
            <a:ext cx="6172200" cy="5318760"/>
          </a:xfrm>
        </p:spPr>
        <p:txBody>
          <a:bodyPr>
            <a:normAutofit lnSpcReduction="10000"/>
          </a:bodyPr>
          <a:lstStyle/>
          <a:p>
            <a:pPr marL="0" indent="0">
              <a:buNone/>
            </a:pPr>
            <a:r>
              <a:rPr lang="en-US" b="1" dirty="0"/>
              <a:t>Maximizing Average Satisfaction</a:t>
            </a:r>
          </a:p>
          <a:p>
            <a:pPr lvl="1"/>
            <a:r>
              <a:rPr lang="en-US" dirty="0"/>
              <a:t>Average everyone’s ratings and choose the max</a:t>
            </a:r>
          </a:p>
          <a:p>
            <a:pPr lvl="1"/>
            <a:endParaRPr lang="en-US" dirty="0"/>
          </a:p>
          <a:p>
            <a:pPr marL="0" indent="0">
              <a:buNone/>
            </a:pPr>
            <a:r>
              <a:rPr lang="en-US" b="1" dirty="0"/>
              <a:t>Least Misery</a:t>
            </a:r>
          </a:p>
          <a:p>
            <a:pPr lvl="1"/>
            <a:r>
              <a:rPr lang="en-US" dirty="0"/>
              <a:t>This approach tries to minimize the dissatisfaction among group’s members (max of all mins)</a:t>
            </a:r>
          </a:p>
          <a:p>
            <a:pPr lvl="1"/>
            <a:endParaRPr lang="en-US" dirty="0"/>
          </a:p>
          <a:p>
            <a:pPr marL="0" indent="0">
              <a:buNone/>
            </a:pPr>
            <a:r>
              <a:rPr lang="en-US" b="1" dirty="0"/>
              <a:t>Most Pleasure</a:t>
            </a:r>
          </a:p>
          <a:p>
            <a:pPr lvl="1"/>
            <a:r>
              <a:rPr lang="en-US" dirty="0"/>
              <a:t>The maximum of individuals’ maximum ratings  is taken as group’s rating</a:t>
            </a:r>
          </a:p>
        </p:txBody>
      </p:sp>
      <p:pic>
        <p:nvPicPr>
          <p:cNvPr id="4" name="Picture 3"/>
          <p:cNvPicPr>
            <a:picLocks noChangeAspect="1"/>
          </p:cNvPicPr>
          <p:nvPr/>
        </p:nvPicPr>
        <p:blipFill>
          <a:blip r:embed="rId3"/>
          <a:stretch>
            <a:fillRect/>
          </a:stretch>
        </p:blipFill>
        <p:spPr>
          <a:xfrm>
            <a:off x="7347838" y="1474043"/>
            <a:ext cx="1524000" cy="676358"/>
          </a:xfrm>
          <a:prstGeom prst="rect">
            <a:avLst/>
          </a:prstGeom>
        </p:spPr>
      </p:pic>
      <p:pic>
        <p:nvPicPr>
          <p:cNvPr id="5" name="Picture 4"/>
          <p:cNvPicPr>
            <a:picLocks noChangeAspect="1"/>
          </p:cNvPicPr>
          <p:nvPr/>
        </p:nvPicPr>
        <p:blipFill>
          <a:blip r:embed="rId4"/>
          <a:stretch>
            <a:fillRect/>
          </a:stretch>
        </p:blipFill>
        <p:spPr>
          <a:xfrm>
            <a:off x="7341592" y="3462602"/>
            <a:ext cx="1421408" cy="423598"/>
          </a:xfrm>
          <a:prstGeom prst="rect">
            <a:avLst/>
          </a:prstGeom>
        </p:spPr>
      </p:pic>
      <p:pic>
        <p:nvPicPr>
          <p:cNvPr id="6" name="Picture 5"/>
          <p:cNvPicPr>
            <a:picLocks noChangeAspect="1"/>
          </p:cNvPicPr>
          <p:nvPr/>
        </p:nvPicPr>
        <p:blipFill>
          <a:blip r:embed="rId5"/>
          <a:stretch>
            <a:fillRect/>
          </a:stretch>
        </p:blipFill>
        <p:spPr>
          <a:xfrm>
            <a:off x="7341592" y="5410200"/>
            <a:ext cx="1285353" cy="381000"/>
          </a:xfrm>
          <a:prstGeom prst="rect">
            <a:avLst/>
          </a:prstGeom>
        </p:spPr>
      </p:pic>
    </p:spTree>
    <p:extLst>
      <p:ext uri="{BB962C8B-B14F-4D97-AF65-F5344CB8AC3E}">
        <p14:creationId xmlns:p14="http://schemas.microsoft.com/office/powerpoint/2010/main" val="3090095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Does This Problem Occur?</a:t>
            </a:r>
          </a:p>
        </p:txBody>
      </p:sp>
      <p:sp>
        <p:nvSpPr>
          <p:cNvPr id="3" name="Content Placeholder 2"/>
          <p:cNvSpPr>
            <a:spLocks noGrp="1"/>
          </p:cNvSpPr>
          <p:nvPr>
            <p:ph idx="1"/>
          </p:nvPr>
        </p:nvSpPr>
        <p:spPr/>
        <p:txBody>
          <a:bodyPr/>
          <a:lstStyle/>
          <a:p>
            <a:r>
              <a:rPr lang="en-US" dirty="0"/>
              <a:t>There are many choices</a:t>
            </a:r>
          </a:p>
          <a:p>
            <a:r>
              <a:rPr lang="en-US" dirty="0"/>
              <a:t>There are no obvious advantages among them</a:t>
            </a:r>
          </a:p>
          <a:p>
            <a:r>
              <a:rPr lang="en-US" dirty="0"/>
              <a:t>We do not have enough resources to check all options (</a:t>
            </a:r>
            <a:r>
              <a:rPr lang="en-US" b="1" dirty="0"/>
              <a:t>information overload</a:t>
            </a:r>
            <a:r>
              <a:rPr lang="en-US" dirty="0"/>
              <a:t>)</a:t>
            </a:r>
          </a:p>
          <a:p>
            <a:r>
              <a:rPr lang="en-US" dirty="0"/>
              <a:t>We do not have enough knowledge and experience to choose, or</a:t>
            </a:r>
          </a:p>
          <a:p>
            <a:pPr lvl="1"/>
            <a:r>
              <a:rPr lang="en-US" dirty="0"/>
              <a:t>I’m lazy, but don’t want to miss out on good stuff</a:t>
            </a:r>
          </a:p>
          <a:p>
            <a:pPr lvl="1"/>
            <a:r>
              <a:rPr lang="en-US" dirty="0"/>
              <a:t>Defensive decision making</a:t>
            </a:r>
          </a:p>
        </p:txBody>
      </p:sp>
      <p:sp>
        <p:nvSpPr>
          <p:cNvPr id="4" name="Rectangle 3"/>
          <p:cNvSpPr/>
          <p:nvPr/>
        </p:nvSpPr>
        <p:spPr>
          <a:xfrm>
            <a:off x="1181100" y="5000565"/>
            <a:ext cx="6781800" cy="138499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US" sz="2800" b="1" dirty="0">
                <a:solidFill>
                  <a:srgbClr val="FF0000"/>
                </a:solidFill>
                <a:latin typeface="Open Sans" panose="020B0606030504020204" pitchFamily="34" charset="0"/>
              </a:rPr>
              <a:t>Goal of Recommendation:</a:t>
            </a:r>
          </a:p>
          <a:p>
            <a:pPr algn="ctr"/>
            <a:r>
              <a:rPr lang="en-US" sz="2800" b="1" dirty="0">
                <a:latin typeface="Open Sans" panose="020B0606030504020204" pitchFamily="34" charset="0"/>
              </a:rPr>
              <a:t>To come up with a short list of </a:t>
            </a:r>
          </a:p>
          <a:p>
            <a:pPr algn="ctr"/>
            <a:r>
              <a:rPr lang="en-US" sz="2800" b="1" dirty="0">
                <a:latin typeface="Open Sans" panose="020B0606030504020204" pitchFamily="34" charset="0"/>
              </a:rPr>
              <a:t>items that fits user’s interests</a:t>
            </a:r>
          </a:p>
        </p:txBody>
      </p:sp>
    </p:spTree>
    <p:extLst>
      <p:ext uri="{BB962C8B-B14F-4D97-AF65-F5344CB8AC3E}">
        <p14:creationId xmlns:p14="http://schemas.microsoft.com/office/powerpoint/2010/main" val="1228429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 to Group, an Example</a:t>
            </a:r>
          </a:p>
        </p:txBody>
      </p:sp>
      <p:pic>
        <p:nvPicPr>
          <p:cNvPr id="4" name="Content Placeholder 3"/>
          <p:cNvPicPr>
            <a:picLocks noGrp="1" noChangeAspect="1"/>
          </p:cNvPicPr>
          <p:nvPr>
            <p:ph idx="1"/>
          </p:nvPr>
        </p:nvPicPr>
        <p:blipFill>
          <a:blip r:embed="rId3"/>
          <a:stretch>
            <a:fillRect/>
          </a:stretch>
        </p:blipFill>
        <p:spPr>
          <a:xfrm>
            <a:off x="228600" y="1066800"/>
            <a:ext cx="2945577" cy="1676400"/>
          </a:xfrm>
          <a:prstGeom prst="rect">
            <a:avLst/>
          </a:prstGeom>
        </p:spPr>
      </p:pic>
      <p:pic>
        <p:nvPicPr>
          <p:cNvPr id="5" name="Picture 4"/>
          <p:cNvPicPr>
            <a:picLocks noChangeAspect="1"/>
          </p:cNvPicPr>
          <p:nvPr/>
        </p:nvPicPr>
        <p:blipFill>
          <a:blip r:embed="rId4"/>
          <a:stretch>
            <a:fillRect/>
          </a:stretch>
        </p:blipFill>
        <p:spPr>
          <a:xfrm>
            <a:off x="228600" y="3733800"/>
            <a:ext cx="2514601" cy="2209917"/>
          </a:xfrm>
          <a:prstGeom prst="rect">
            <a:avLst/>
          </a:prstGeom>
        </p:spPr>
      </p:pic>
      <p:sp>
        <p:nvSpPr>
          <p:cNvPr id="6" name="Rectangle 5"/>
          <p:cNvSpPr/>
          <p:nvPr/>
        </p:nvSpPr>
        <p:spPr>
          <a:xfrm>
            <a:off x="228600" y="3212068"/>
            <a:ext cx="2590800"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dirty="0">
                <a:latin typeface="Open Sans" panose="020B0606030504020204" pitchFamily="34" charset="0"/>
              </a:rPr>
              <a:t>Average Satisfaction</a:t>
            </a:r>
          </a:p>
        </p:txBody>
      </p:sp>
      <p:grpSp>
        <p:nvGrpSpPr>
          <p:cNvPr id="9" name="Group 8"/>
          <p:cNvGrpSpPr/>
          <p:nvPr/>
        </p:nvGrpSpPr>
        <p:grpSpPr>
          <a:xfrm>
            <a:off x="3505200" y="3810000"/>
            <a:ext cx="2416674" cy="1483195"/>
            <a:chOff x="3810000" y="4953000"/>
            <a:chExt cx="1730874" cy="873595"/>
          </a:xfrm>
        </p:grpSpPr>
        <p:pic>
          <p:nvPicPr>
            <p:cNvPr id="7" name="Picture 6"/>
            <p:cNvPicPr>
              <a:picLocks noChangeAspect="1"/>
            </p:cNvPicPr>
            <p:nvPr/>
          </p:nvPicPr>
          <p:blipFill>
            <a:blip r:embed="rId5"/>
            <a:stretch>
              <a:fillRect/>
            </a:stretch>
          </p:blipFill>
          <p:spPr>
            <a:xfrm>
              <a:off x="3810000" y="5181600"/>
              <a:ext cx="1730874" cy="644995"/>
            </a:xfrm>
            <a:prstGeom prst="rect">
              <a:avLst/>
            </a:prstGeom>
          </p:spPr>
        </p:pic>
        <p:pic>
          <p:nvPicPr>
            <p:cNvPr id="8" name="Picture 7"/>
            <p:cNvPicPr>
              <a:picLocks noChangeAspect="1"/>
            </p:cNvPicPr>
            <p:nvPr/>
          </p:nvPicPr>
          <p:blipFill>
            <a:blip r:embed="rId6"/>
            <a:stretch>
              <a:fillRect/>
            </a:stretch>
          </p:blipFill>
          <p:spPr>
            <a:xfrm>
              <a:off x="3881780" y="4953000"/>
              <a:ext cx="1641064" cy="160568"/>
            </a:xfrm>
            <a:prstGeom prst="rect">
              <a:avLst/>
            </a:prstGeom>
          </p:spPr>
        </p:pic>
      </p:grpSp>
      <p:sp>
        <p:nvSpPr>
          <p:cNvPr id="10" name="Rectangle 9"/>
          <p:cNvSpPr/>
          <p:nvPr/>
        </p:nvSpPr>
        <p:spPr>
          <a:xfrm>
            <a:off x="3505200" y="3212068"/>
            <a:ext cx="2388424"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dirty="0">
                <a:latin typeface="Open Sans" panose="020B0606030504020204" pitchFamily="34" charset="0"/>
              </a:rPr>
              <a:t>Least Misery</a:t>
            </a:r>
          </a:p>
        </p:txBody>
      </p:sp>
      <p:sp>
        <p:nvSpPr>
          <p:cNvPr id="11" name="Rectangle 10"/>
          <p:cNvSpPr/>
          <p:nvPr/>
        </p:nvSpPr>
        <p:spPr>
          <a:xfrm>
            <a:off x="6477000" y="3212068"/>
            <a:ext cx="2528071"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dirty="0">
                <a:latin typeface="Open Sans" panose="020B0606030504020204" pitchFamily="34" charset="0"/>
              </a:rPr>
              <a:t>Most Pleasure</a:t>
            </a:r>
          </a:p>
        </p:txBody>
      </p:sp>
      <p:pic>
        <p:nvPicPr>
          <p:cNvPr id="12" name="Picture 11"/>
          <p:cNvPicPr>
            <a:picLocks noChangeAspect="1"/>
          </p:cNvPicPr>
          <p:nvPr/>
        </p:nvPicPr>
        <p:blipFill>
          <a:blip r:embed="rId7"/>
          <a:stretch>
            <a:fillRect/>
          </a:stretch>
        </p:blipFill>
        <p:spPr>
          <a:xfrm>
            <a:off x="6553200" y="3810000"/>
            <a:ext cx="2393244" cy="1219200"/>
          </a:xfrm>
          <a:prstGeom prst="rect">
            <a:avLst/>
          </a:prstGeom>
        </p:spPr>
      </p:pic>
    </p:spTree>
    <p:extLst>
      <p:ext uri="{BB962C8B-B14F-4D97-AF65-F5344CB8AC3E}">
        <p14:creationId xmlns:p14="http://schemas.microsoft.com/office/powerpoint/2010/main" val="4074036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a:xfrm>
            <a:off x="1524000" y="3886200"/>
            <a:ext cx="7315200" cy="2438400"/>
          </a:xfrm>
        </p:spPr>
        <p:txBody>
          <a:bodyPr>
            <a:noAutofit/>
          </a:bodyPr>
          <a:lstStyle/>
          <a:p>
            <a:r>
              <a:rPr lang="en-US" sz="2400" b="0" dirty="0"/>
              <a:t>Recommendation using social context alone</a:t>
            </a:r>
          </a:p>
          <a:p>
            <a:r>
              <a:rPr lang="en-US" sz="2400" b="0" dirty="0"/>
              <a:t>Extending classical methods with social context</a:t>
            </a:r>
          </a:p>
          <a:p>
            <a:r>
              <a:rPr lang="en-US" sz="2400" b="0" dirty="0"/>
              <a:t>Recommendation constrained by social context</a:t>
            </a:r>
          </a:p>
        </p:txBody>
      </p:sp>
      <p:sp>
        <p:nvSpPr>
          <p:cNvPr id="4" name="Title 3"/>
          <p:cNvSpPr>
            <a:spLocks noGrp="1"/>
          </p:cNvSpPr>
          <p:nvPr>
            <p:ph type="title"/>
          </p:nvPr>
        </p:nvSpPr>
        <p:spPr/>
        <p:txBody>
          <a:bodyPr/>
          <a:lstStyle/>
          <a:p>
            <a:r>
              <a:rPr lang="en-US" dirty="0"/>
              <a:t>Recommendation Using Social Context</a:t>
            </a:r>
          </a:p>
        </p:txBody>
      </p:sp>
    </p:spTree>
    <p:extLst>
      <p:ext uri="{BB962C8B-B14F-4D97-AF65-F5344CB8AC3E}">
        <p14:creationId xmlns:p14="http://schemas.microsoft.com/office/powerpoint/2010/main" val="994822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Available in Social Context</a:t>
            </a:r>
          </a:p>
        </p:txBody>
      </p:sp>
      <p:sp>
        <p:nvSpPr>
          <p:cNvPr id="3" name="Content Placeholder 2"/>
          <p:cNvSpPr>
            <a:spLocks noGrp="1"/>
          </p:cNvSpPr>
          <p:nvPr>
            <p:ph idx="1"/>
          </p:nvPr>
        </p:nvSpPr>
        <p:spPr>
          <a:xfrm>
            <a:off x="0" y="1066800"/>
            <a:ext cx="8991600" cy="2895600"/>
          </a:xfrm>
        </p:spPr>
        <p:txBody>
          <a:bodyPr>
            <a:normAutofit/>
          </a:bodyPr>
          <a:lstStyle/>
          <a:p>
            <a:r>
              <a:rPr lang="en-US" dirty="0"/>
              <a:t>In social media, in addition to ratings of products, there is additional information </a:t>
            </a:r>
          </a:p>
          <a:p>
            <a:pPr lvl="1"/>
            <a:r>
              <a:rPr lang="en-US" dirty="0"/>
              <a:t>E.g., the friendship network</a:t>
            </a:r>
          </a:p>
          <a:p>
            <a:endParaRPr lang="en-US" dirty="0"/>
          </a:p>
          <a:p>
            <a:r>
              <a:rPr lang="en-US" dirty="0"/>
              <a:t>This information can be used to improve recommendations</a:t>
            </a:r>
          </a:p>
        </p:txBody>
      </p:sp>
      <p:pic>
        <p:nvPicPr>
          <p:cNvPr id="4" name="Picture 3"/>
          <p:cNvPicPr>
            <a:picLocks noChangeAspect="1"/>
          </p:cNvPicPr>
          <p:nvPr/>
        </p:nvPicPr>
        <p:blipFill>
          <a:blip r:embed="rId3"/>
          <a:stretch>
            <a:fillRect/>
          </a:stretch>
        </p:blipFill>
        <p:spPr>
          <a:xfrm>
            <a:off x="4673010" y="3830420"/>
            <a:ext cx="4166190" cy="2341780"/>
          </a:xfrm>
          <a:prstGeom prst="rect">
            <a:avLst/>
          </a:prstGeom>
        </p:spPr>
      </p:pic>
      <p:sp>
        <p:nvSpPr>
          <p:cNvPr id="5" name="Rectangle 4"/>
          <p:cNvSpPr/>
          <p:nvPr/>
        </p:nvSpPr>
        <p:spPr>
          <a:xfrm>
            <a:off x="504322" y="3810000"/>
            <a:ext cx="4114800" cy="2133600"/>
          </a:xfrm>
          <a:prstGeom prst="rect">
            <a:avLst/>
          </a:prstGeom>
        </p:spPr>
        <p:txBody>
          <a:bodyPr>
            <a:noAutofit/>
          </a:bodyPr>
          <a:lstStyle/>
          <a:p>
            <a:pPr marL="800100" lvl="1" indent="-342900">
              <a:spcBef>
                <a:spcPct val="20000"/>
              </a:spcBef>
              <a:buFont typeface="Arial"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ct val="20000"/>
              </a:spcBef>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Assuming that friends have an impact on the ratings ascribed by the individual. </a:t>
            </a:r>
          </a:p>
          <a:p>
            <a:pPr marL="285750" indent="-285750">
              <a:spcBef>
                <a:spcPct val="20000"/>
              </a:spcBef>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This impact can be due to </a:t>
            </a:r>
            <a:r>
              <a:rPr lang="en-US" dirty="0" err="1">
                <a:latin typeface="Open Sans" panose="020B0606030504020204" pitchFamily="34" charset="0"/>
                <a:ea typeface="Open Sans" panose="020B0606030504020204" pitchFamily="34" charset="0"/>
                <a:cs typeface="Open Sans" panose="020B0606030504020204" pitchFamily="34" charset="0"/>
              </a:rPr>
              <a:t>homophily</a:t>
            </a:r>
            <a:r>
              <a:rPr lang="en-US" dirty="0">
                <a:latin typeface="Open Sans" panose="020B0606030504020204" pitchFamily="34" charset="0"/>
                <a:ea typeface="Open Sans" panose="020B0606030504020204" pitchFamily="34" charset="0"/>
                <a:cs typeface="Open Sans" panose="020B0606030504020204" pitchFamily="34" charset="0"/>
              </a:rPr>
              <a:t>, inﬂuence, or confounding</a:t>
            </a:r>
          </a:p>
        </p:txBody>
      </p:sp>
      <p:sp>
        <p:nvSpPr>
          <p:cNvPr id="6" name="Rectangle 5"/>
          <p:cNvSpPr/>
          <p:nvPr/>
        </p:nvSpPr>
        <p:spPr>
          <a:xfrm>
            <a:off x="4724400" y="3810000"/>
            <a:ext cx="119439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7" name="Rectangle 6"/>
          <p:cNvSpPr/>
          <p:nvPr/>
        </p:nvSpPr>
        <p:spPr>
          <a:xfrm>
            <a:off x="6172200" y="5486400"/>
            <a:ext cx="12192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8" name="Rectangle 7"/>
          <p:cNvSpPr/>
          <p:nvPr/>
        </p:nvSpPr>
        <p:spPr>
          <a:xfrm>
            <a:off x="7620000" y="3810000"/>
            <a:ext cx="127059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1129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Recommendation Using Social Context Alone</a:t>
            </a:r>
          </a:p>
        </p:txBody>
      </p:sp>
      <p:sp>
        <p:nvSpPr>
          <p:cNvPr id="3" name="Content Placeholder 2"/>
          <p:cNvSpPr>
            <a:spLocks noGrp="1"/>
          </p:cNvSpPr>
          <p:nvPr>
            <p:ph idx="1"/>
          </p:nvPr>
        </p:nvSpPr>
        <p:spPr/>
        <p:txBody>
          <a:bodyPr/>
          <a:lstStyle/>
          <a:p>
            <a:r>
              <a:rPr lang="en-US" dirty="0"/>
              <a:t>Consider a network of friendships for which no user-item rating matrix is provided. </a:t>
            </a:r>
          </a:p>
          <a:p>
            <a:endParaRPr lang="en-US" dirty="0"/>
          </a:p>
          <a:p>
            <a:r>
              <a:rPr lang="en-US" dirty="0"/>
              <a:t>In this network, we can still recommend users from the network to other users for friendship. </a:t>
            </a:r>
          </a:p>
          <a:p>
            <a:endParaRPr lang="en-US" dirty="0"/>
          </a:p>
          <a:p>
            <a:r>
              <a:rPr lang="en-US" dirty="0"/>
              <a:t>This is an example of friend recommendation in social networks [</a:t>
            </a:r>
            <a:r>
              <a:rPr lang="en-US" b="1" dirty="0"/>
              <a:t>Next Chapter</a:t>
            </a:r>
            <a:r>
              <a:rPr lang="en-US" dirty="0"/>
              <a:t>!]</a:t>
            </a:r>
          </a:p>
        </p:txBody>
      </p:sp>
    </p:spTree>
    <p:extLst>
      <p:ext uri="{BB962C8B-B14F-4D97-AF65-F5344CB8AC3E}">
        <p14:creationId xmlns:p14="http://schemas.microsoft.com/office/powerpoint/2010/main" val="42502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 Extending Classical Methods</a:t>
            </a:r>
          </a:p>
        </p:txBody>
      </p:sp>
      <p:sp>
        <p:nvSpPr>
          <p:cNvPr id="3" name="Content Placeholder 2"/>
          <p:cNvSpPr>
            <a:spLocks noGrp="1"/>
          </p:cNvSpPr>
          <p:nvPr>
            <p:ph idx="1"/>
          </p:nvPr>
        </p:nvSpPr>
        <p:spPr>
          <a:xfrm>
            <a:off x="0" y="1066800"/>
            <a:ext cx="9144000" cy="5318760"/>
          </a:xfrm>
        </p:spPr>
        <p:txBody>
          <a:bodyPr/>
          <a:lstStyle/>
          <a:p>
            <a:r>
              <a:rPr lang="en-US" dirty="0"/>
              <a:t>Using Social information in addition to a user-item rating matrix to improve recommendation. </a:t>
            </a:r>
          </a:p>
          <a:p>
            <a:endParaRPr lang="en-US" dirty="0"/>
          </a:p>
          <a:p>
            <a:r>
              <a:rPr lang="en-US" dirty="0"/>
              <a:t>Addition of social information:</a:t>
            </a:r>
          </a:p>
          <a:p>
            <a:pPr lvl="1"/>
            <a:r>
              <a:rPr lang="en-US" dirty="0"/>
              <a:t>We assume that friends rate similar items similarly.</a:t>
            </a:r>
          </a:p>
        </p:txBody>
      </p:sp>
      <p:pic>
        <p:nvPicPr>
          <p:cNvPr id="4" name="Picture 3"/>
          <p:cNvPicPr>
            <a:picLocks noChangeAspect="1"/>
          </p:cNvPicPr>
          <p:nvPr/>
        </p:nvPicPr>
        <p:blipFill>
          <a:blip r:embed="rId3"/>
          <a:stretch>
            <a:fillRect/>
          </a:stretch>
        </p:blipFill>
        <p:spPr>
          <a:xfrm>
            <a:off x="1143000" y="4095797"/>
            <a:ext cx="1447800" cy="353400"/>
          </a:xfrm>
          <a:prstGeom prst="rect">
            <a:avLst/>
          </a:prstGeom>
        </p:spPr>
      </p:pic>
      <p:pic>
        <p:nvPicPr>
          <p:cNvPr id="5" name="Picture 4"/>
          <p:cNvPicPr>
            <a:picLocks noChangeAspect="1"/>
          </p:cNvPicPr>
          <p:nvPr/>
        </p:nvPicPr>
        <p:blipFill>
          <a:blip r:embed="rId4"/>
          <a:stretch>
            <a:fillRect/>
          </a:stretch>
        </p:blipFill>
        <p:spPr>
          <a:xfrm>
            <a:off x="441628" y="5430554"/>
            <a:ext cx="3307744" cy="828600"/>
          </a:xfrm>
          <a:prstGeom prst="rect">
            <a:avLst/>
          </a:prstGeom>
        </p:spPr>
      </p:pic>
      <p:pic>
        <p:nvPicPr>
          <p:cNvPr id="7" name="Picture 6"/>
          <p:cNvPicPr>
            <a:picLocks noChangeAspect="1"/>
          </p:cNvPicPr>
          <p:nvPr/>
        </p:nvPicPr>
        <p:blipFill>
          <a:blip r:embed="rId5"/>
          <a:stretch>
            <a:fillRect/>
          </a:stretch>
        </p:blipFill>
        <p:spPr>
          <a:xfrm>
            <a:off x="4389830" y="4188770"/>
            <a:ext cx="2726539" cy="241377"/>
          </a:xfrm>
          <a:prstGeom prst="rect">
            <a:avLst/>
          </a:prstGeom>
        </p:spPr>
      </p:pic>
      <p:sp>
        <p:nvSpPr>
          <p:cNvPr id="10" name="Rectangle 9"/>
          <p:cNvSpPr/>
          <p:nvPr/>
        </p:nvSpPr>
        <p:spPr>
          <a:xfrm>
            <a:off x="2057400" y="5472853"/>
            <a:ext cx="228600" cy="695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32667" y="5620778"/>
            <a:ext cx="5011308" cy="400110"/>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sz="2000" b="1" noProof="0" dirty="0">
                <a:solidFill>
                  <a:schemeClr val="bg1"/>
                </a:solidFill>
              </a:rPr>
              <a:t>Optimize only for non-zero elements</a:t>
            </a:r>
            <a:endParaRPr kumimoji="0" lang="en-US" sz="2000" b="1" i="0" u="none" strike="noStrike" kern="1200" normalizeH="0" noProof="0" dirty="0">
              <a:solidFill>
                <a:schemeClr val="bg1"/>
              </a:solidFill>
              <a:uLnTx/>
              <a:uFillTx/>
            </a:endParaRPr>
          </a:p>
        </p:txBody>
      </p:sp>
      <p:sp>
        <p:nvSpPr>
          <p:cNvPr id="12" name="Down Arrow 11"/>
          <p:cNvSpPr/>
          <p:nvPr/>
        </p:nvSpPr>
        <p:spPr>
          <a:xfrm>
            <a:off x="1728787" y="4555695"/>
            <a:ext cx="276225" cy="74845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183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Modeling Social Information in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Incorporating similarity</a:t>
                </a:r>
                <a:r>
                  <a:rPr lang="en-US" dirty="0"/>
                  <a:t>: The taste for user </a:t>
                </a:r>
                <a14:m>
                  <m:oMath xmlns:m="http://schemas.openxmlformats.org/officeDocument/2006/math">
                    <m:r>
                      <a:rPr lang="en-US" i="1" dirty="0" smtClean="0">
                        <a:latin typeface="Cambria Math" panose="02040503050406030204" pitchFamily="18" charset="0"/>
                      </a:rPr>
                      <m:t>𝑖</m:t>
                    </m:r>
                  </m:oMath>
                </a14:m>
                <a:r>
                  <a:rPr lang="en-US" dirty="0"/>
                  <a:t> is close to that of all his friends </a:t>
                </a:r>
                <a14:m>
                  <m:oMath xmlns:m="http://schemas.openxmlformats.org/officeDocument/2006/math">
                    <m:r>
                      <a:rPr lang="en-US" i="1" dirty="0" smtClean="0">
                        <a:latin typeface="Cambria Math" panose="02040503050406030204" pitchFamily="18" charset="0"/>
                      </a:rPr>
                      <m:t>𝑗</m:t>
                    </m:r>
                    <m:r>
                      <a:rPr lang="en-US" i="1" dirty="0" smtClean="0">
                        <a:latin typeface="Cambria Math" panose="02040503050406030204" pitchFamily="18" charset="0"/>
                      </a:rPr>
                      <m:t>∈</m:t>
                    </m:r>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err="1">
                        <a:latin typeface="Cambria Math" panose="02040503050406030204" pitchFamily="18" charset="0"/>
                      </a:rPr>
                      <m:t>𝑖</m:t>
                    </m:r>
                    <m:r>
                      <a:rPr lang="en-US" i="1" dirty="0" smtClean="0">
                        <a:latin typeface="Cambria Math" panose="02040503050406030204" pitchFamily="18" charset="0"/>
                      </a:rPr>
                      <m:t>)</m:t>
                    </m:r>
                  </m:oMath>
                </a14:m>
                <a:endParaRPr lang="en-US" dirty="0"/>
              </a:p>
              <a:p>
                <a:endParaRPr lang="en-US" dirty="0"/>
              </a:p>
              <a:p>
                <a:endParaRPr lang="en-US" dirty="0"/>
              </a:p>
              <a:p>
                <a:pPr lvl="1"/>
                <a14:m>
                  <m:oMath xmlns:m="http://schemas.openxmlformats.org/officeDocument/2006/math">
                    <m:r>
                      <a:rPr lang="en-US" i="1" dirty="0" smtClean="0">
                        <a:latin typeface="Cambria Math" panose="02040503050406030204" pitchFamily="18" charset="0"/>
                      </a:rPr>
                      <m:t>𝑠𝑖𝑚</m:t>
                    </m:r>
                    <m:r>
                      <a:rPr lang="en-US" i="1" dirty="0">
                        <a:latin typeface="Cambria Math" panose="02040503050406030204" pitchFamily="18" charset="0"/>
                      </a:rPr>
                      <m:t>(</m:t>
                    </m:r>
                    <m:r>
                      <a:rPr lang="en-US" i="1" dirty="0" err="1">
                        <a:latin typeface="Cambria Math" panose="02040503050406030204" pitchFamily="18" charset="0"/>
                      </a:rPr>
                      <m:t>𝑖</m:t>
                    </m:r>
                    <m:r>
                      <a:rPr lang="en-US" i="1" dirty="0">
                        <a:latin typeface="Cambria Math" panose="02040503050406030204" pitchFamily="18" charset="0"/>
                      </a:rPr>
                      <m:t>, </m:t>
                    </m:r>
                    <m:r>
                      <a:rPr lang="en-US" i="1" dirty="0">
                        <a:latin typeface="Cambria Math" panose="02040503050406030204" pitchFamily="18" charset="0"/>
                      </a:rPr>
                      <m:t>𝑗</m:t>
                    </m:r>
                    <m:r>
                      <a:rPr lang="en-US" i="1" dirty="0">
                        <a:latin typeface="Cambria Math" panose="02040503050406030204" pitchFamily="18" charset="0"/>
                      </a:rPr>
                      <m:t>) </m:t>
                    </m:r>
                  </m:oMath>
                </a14:m>
                <a:r>
                  <a:rPr lang="en-US" dirty="0"/>
                  <a:t>denotes the similarity between user </a:t>
                </a:r>
                <a14:m>
                  <m:oMath xmlns:m="http://schemas.openxmlformats.org/officeDocument/2006/math">
                    <m:r>
                      <a:rPr lang="en-US" i="1" dirty="0" smtClean="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𝑗</m:t>
                    </m:r>
                  </m:oMath>
                </a14:m>
                <a:r>
                  <a:rPr lang="en-US" dirty="0"/>
                  <a:t> (e.g., cosine between their ratings) </a:t>
                </a:r>
              </a:p>
              <a:p>
                <a:pPr lvl="1"/>
                <a14:m>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a:latin typeface="Cambria Math" panose="02040503050406030204" pitchFamily="18" charset="0"/>
                      </a:rPr>
                      <m:t>)</m:t>
                    </m:r>
                  </m:oMath>
                </a14:m>
                <a:r>
                  <a:rPr lang="en-US" dirty="0"/>
                  <a:t> denotes the friends of </a:t>
                </a:r>
                <a14:m>
                  <m:oMath xmlns:m="http://schemas.openxmlformats.org/officeDocument/2006/math">
                    <m:r>
                      <a:rPr lang="en-US" i="1" dirty="0" smtClean="0">
                        <a:latin typeface="Cambria Math" panose="02040503050406030204" pitchFamily="18" charset="0"/>
                      </a:rPr>
                      <m:t>𝑖</m:t>
                    </m:r>
                  </m:oMath>
                </a14:m>
                <a:endParaRPr lang="en-US" dirty="0"/>
              </a:p>
              <a:p>
                <a:r>
                  <a:rPr lang="en-US" b="1" dirty="0"/>
                  <a:t>Final Formulation: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1145"/>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3215723" y="2171700"/>
            <a:ext cx="2712552" cy="762000"/>
          </a:xfrm>
          <a:prstGeom prst="rect">
            <a:avLst/>
          </a:prstGeom>
        </p:spPr>
      </p:pic>
      <p:pic>
        <p:nvPicPr>
          <p:cNvPr id="5" name="Picture 4"/>
          <p:cNvPicPr>
            <a:picLocks noChangeAspect="1"/>
          </p:cNvPicPr>
          <p:nvPr/>
        </p:nvPicPr>
        <p:blipFill>
          <a:blip r:embed="rId5"/>
          <a:stretch>
            <a:fillRect/>
          </a:stretch>
        </p:blipFill>
        <p:spPr>
          <a:xfrm>
            <a:off x="1226703" y="4809490"/>
            <a:ext cx="6690591" cy="1496060"/>
          </a:xfrm>
          <a:prstGeom prst="rect">
            <a:avLst/>
          </a:prstGeom>
        </p:spPr>
      </p:pic>
      <p:sp>
        <p:nvSpPr>
          <p:cNvPr id="6" name="Rectangle 5"/>
          <p:cNvSpPr/>
          <p:nvPr/>
        </p:nvSpPr>
        <p:spPr>
          <a:xfrm>
            <a:off x="1524000" y="5628640"/>
            <a:ext cx="2438400" cy="695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029200" y="5772665"/>
            <a:ext cx="2853665" cy="400110"/>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lang="en-US" sz="2000" b="1" noProof="0" dirty="0">
                <a:solidFill>
                  <a:schemeClr val="bg1"/>
                </a:solidFill>
              </a:rPr>
              <a:t>Controlling Sparsity</a:t>
            </a:r>
            <a:endParaRPr kumimoji="0" lang="en-US" sz="2000" b="1" i="0" u="none" strike="noStrike" kern="1200" normalizeH="0" noProof="0" dirty="0">
              <a:solidFill>
                <a:schemeClr val="bg1"/>
              </a:solidFill>
              <a:uLnTx/>
              <a:uFillTx/>
            </a:endParaRPr>
          </a:p>
        </p:txBody>
      </p:sp>
    </p:spTree>
    <p:extLst>
      <p:ext uri="{BB962C8B-B14F-4D97-AF65-F5344CB8AC3E}">
        <p14:creationId xmlns:p14="http://schemas.microsoft.com/office/powerpoint/2010/main" val="346607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Recommendation Constrained by Social Context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0"/>
                <a:ext cx="8991600" cy="5318760"/>
              </a:xfrm>
            </p:spPr>
            <p:txBody>
              <a:bodyPr/>
              <a:lstStyle/>
              <a:p>
                <a:r>
                  <a:rPr lang="en-US" dirty="0"/>
                  <a:t>In classical recommendation, </a:t>
                </a:r>
              </a:p>
              <a:p>
                <a:pPr lvl="1"/>
                <a:r>
                  <a:rPr lang="en-US" dirty="0"/>
                  <a:t>To estimate ratings, we determine similar users or items. </a:t>
                </a:r>
              </a:p>
              <a:p>
                <a:pPr lvl="1"/>
                <a:r>
                  <a:rPr lang="en-US" dirty="0"/>
                  <a:t>Any user similar to the individual can contribute to the predicted ratings for the individual. </a:t>
                </a:r>
              </a:p>
              <a:p>
                <a:endParaRPr lang="en-US" dirty="0"/>
              </a:p>
              <a:p>
                <a:r>
                  <a:rPr lang="en-US" dirty="0"/>
                  <a:t>We can limit the set of individuals that can contribute to the ratings of a user to the set of friends of the user.</a:t>
                </a:r>
              </a:p>
              <a:p>
                <a:pPr lvl="1"/>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err="1">
                        <a:latin typeface="Cambria Math" panose="02040503050406030204" pitchFamily="18" charset="0"/>
                      </a:rPr>
                      <m:t>𝑖</m:t>
                    </m:r>
                    <m:r>
                      <a:rPr lang="en-US" i="1" dirty="0">
                        <a:latin typeface="Cambria Math" panose="02040503050406030204" pitchFamily="18" charset="0"/>
                      </a:rPr>
                      <m:t>)</m:t>
                    </m:r>
                  </m:oMath>
                </a14:m>
                <a:r>
                  <a:rPr lang="en-US" dirty="0"/>
                  <a:t> is the set of </a:t>
                </a:r>
                <a14:m>
                  <m:oMath xmlns:m="http://schemas.openxmlformats.org/officeDocument/2006/math">
                    <m:r>
                      <a:rPr lang="en-US" i="1" dirty="0" smtClean="0">
                        <a:latin typeface="Cambria Math" panose="02040503050406030204" pitchFamily="18" charset="0"/>
                      </a:rPr>
                      <m:t>𝑘</m:t>
                    </m:r>
                  </m:oMath>
                </a14:m>
                <a:r>
                  <a:rPr lang="en-US" dirty="0"/>
                  <a:t> most similar </a:t>
                </a:r>
                <a:r>
                  <a:rPr lang="en-US" b="1" dirty="0">
                    <a:solidFill>
                      <a:srgbClr val="FF0000"/>
                    </a:solidFill>
                  </a:rPr>
                  <a:t>friends</a:t>
                </a:r>
                <a:r>
                  <a:rPr lang="en-US" dirty="0">
                    <a:solidFill>
                      <a:srgbClr val="FF0000"/>
                    </a:solidFill>
                  </a:rPr>
                  <a:t> </a:t>
                </a:r>
                <a:r>
                  <a:rPr lang="en-US" dirty="0"/>
                  <a:t>of an individual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0"/>
                <a:ext cx="8991600" cy="5318760"/>
              </a:xfrm>
              <a:blipFill rotWithShape="0">
                <a:blip r:embed="rId2"/>
                <a:stretch>
                  <a:fillRect l="-1220" t="-1145" r="-1763"/>
                </a:stretch>
              </a:blipFill>
            </p:spPr>
            <p:txBody>
              <a:bodyPr/>
              <a:lstStyle/>
              <a:p>
                <a:r>
                  <a:rPr lang="en-US">
                    <a:noFill/>
                  </a:rPr>
                  <a:t> </a:t>
                </a:r>
              </a:p>
            </p:txBody>
          </p:sp>
        </mc:Fallback>
      </mc:AlternateContent>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1464096" y="5257800"/>
            <a:ext cx="6215807" cy="1219200"/>
          </a:xfrm>
          <a:prstGeom prst="rect">
            <a:avLst/>
          </a:prstGeom>
        </p:spPr>
      </p:pic>
    </p:spTree>
    <p:extLst>
      <p:ext uri="{BB962C8B-B14F-4D97-AF65-F5344CB8AC3E}">
        <p14:creationId xmlns:p14="http://schemas.microsoft.com/office/powerpoint/2010/main" val="2874187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a:blip r:embed="rId3"/>
          <a:stretch>
            <a:fillRect/>
          </a:stretch>
        </p:blipFill>
        <p:spPr>
          <a:xfrm>
            <a:off x="228600" y="1143000"/>
            <a:ext cx="3192848" cy="1261017"/>
          </a:xfrm>
          <a:prstGeom prst="rect">
            <a:avLst/>
          </a:prstGeom>
        </p:spPr>
      </p:pic>
      <p:pic>
        <p:nvPicPr>
          <p:cNvPr id="5" name="Picture 4"/>
          <p:cNvPicPr>
            <a:picLocks noChangeAspect="1"/>
          </p:cNvPicPr>
          <p:nvPr/>
        </p:nvPicPr>
        <p:blipFill>
          <a:blip r:embed="rId4"/>
          <a:stretch>
            <a:fillRect/>
          </a:stretch>
        </p:blipFill>
        <p:spPr>
          <a:xfrm>
            <a:off x="4244138" y="1108207"/>
            <a:ext cx="3769856" cy="1293182"/>
          </a:xfrm>
          <a:prstGeom prst="rect">
            <a:avLst/>
          </a:prstGeom>
        </p:spPr>
      </p:pic>
      <p:pic>
        <p:nvPicPr>
          <p:cNvPr id="6" name="Picture 5"/>
          <p:cNvPicPr>
            <a:picLocks noChangeAspect="1"/>
          </p:cNvPicPr>
          <p:nvPr/>
        </p:nvPicPr>
        <p:blipFill>
          <a:blip r:embed="rId5"/>
          <a:stretch>
            <a:fillRect/>
          </a:stretch>
        </p:blipFill>
        <p:spPr>
          <a:xfrm>
            <a:off x="1371600" y="2798379"/>
            <a:ext cx="2133600" cy="2016222"/>
          </a:xfrm>
          <a:prstGeom prst="rect">
            <a:avLst/>
          </a:prstGeom>
        </p:spPr>
      </p:pic>
      <p:pic>
        <p:nvPicPr>
          <p:cNvPr id="7" name="Picture 6"/>
          <p:cNvPicPr>
            <a:picLocks noChangeAspect="1"/>
          </p:cNvPicPr>
          <p:nvPr/>
        </p:nvPicPr>
        <p:blipFill>
          <a:blip r:embed="rId6"/>
          <a:stretch>
            <a:fillRect/>
          </a:stretch>
        </p:blipFill>
        <p:spPr>
          <a:xfrm>
            <a:off x="500334" y="4814601"/>
            <a:ext cx="2852466" cy="1681507"/>
          </a:xfrm>
          <a:prstGeom prst="rect">
            <a:avLst/>
          </a:prstGeom>
        </p:spPr>
      </p:pic>
      <p:pic>
        <p:nvPicPr>
          <p:cNvPr id="8" name="Picture 7"/>
          <p:cNvPicPr>
            <a:picLocks noChangeAspect="1"/>
          </p:cNvPicPr>
          <p:nvPr/>
        </p:nvPicPr>
        <p:blipFill>
          <a:blip r:embed="rId7"/>
          <a:stretch>
            <a:fillRect/>
          </a:stretch>
        </p:blipFill>
        <p:spPr>
          <a:xfrm>
            <a:off x="3810000" y="3505200"/>
            <a:ext cx="4876800" cy="2006721"/>
          </a:xfrm>
          <a:prstGeom prst="rect">
            <a:avLst/>
          </a:prstGeom>
        </p:spPr>
      </p:pic>
      <p:sp>
        <p:nvSpPr>
          <p:cNvPr id="9" name="Rectangle 8"/>
          <p:cNvSpPr/>
          <p:nvPr/>
        </p:nvSpPr>
        <p:spPr>
          <a:xfrm rot="5400000">
            <a:off x="-447976" y="3362024"/>
            <a:ext cx="1773621"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ctr"/>
            <a:r>
              <a:rPr lang="en-US" dirty="0">
                <a:latin typeface="Open Sans" panose="020B0606030504020204" pitchFamily="34" charset="0"/>
              </a:rPr>
              <a:t>Average Ratings</a:t>
            </a:r>
          </a:p>
        </p:txBody>
      </p:sp>
      <p:sp>
        <p:nvSpPr>
          <p:cNvPr id="10" name="Rectangle 9"/>
          <p:cNvSpPr/>
          <p:nvPr/>
        </p:nvSpPr>
        <p:spPr>
          <a:xfrm rot="5400000">
            <a:off x="-614276" y="5460702"/>
            <a:ext cx="1773621"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dirty="0">
                <a:latin typeface="Open Sans" panose="020B0606030504020204" pitchFamily="34" charset="0"/>
              </a:rPr>
              <a:t>User Similarity</a:t>
            </a:r>
          </a:p>
        </p:txBody>
      </p:sp>
      <p:sp>
        <p:nvSpPr>
          <p:cNvPr id="11" name="Oval 10"/>
          <p:cNvSpPr/>
          <p:nvPr/>
        </p:nvSpPr>
        <p:spPr>
          <a:xfrm>
            <a:off x="6629400" y="1676400"/>
            <a:ext cx="381000" cy="304800"/>
          </a:xfrm>
          <a:prstGeom prst="ellipse">
            <a:avLst/>
          </a:prstGeom>
          <a:noFill/>
          <a:ln>
            <a:solidFill>
              <a:srgbClr val="E2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82799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a:p>
        </p:txBody>
      </p:sp>
      <p:sp>
        <p:nvSpPr>
          <p:cNvPr id="3" name="Title 2"/>
          <p:cNvSpPr>
            <a:spLocks noGrp="1"/>
          </p:cNvSpPr>
          <p:nvPr>
            <p:ph type="title"/>
          </p:nvPr>
        </p:nvSpPr>
        <p:spPr/>
        <p:txBody>
          <a:bodyPr>
            <a:normAutofit fontScale="90000"/>
          </a:bodyPr>
          <a:lstStyle/>
          <a:p>
            <a:r>
              <a:rPr lang="en-US" sz="4900" dirty="0"/>
              <a:t>Evaluation</a:t>
            </a:r>
            <a:r>
              <a:rPr lang="en-US" sz="10700" dirty="0"/>
              <a:t> </a:t>
            </a:r>
            <a:br>
              <a:rPr lang="en-US" sz="10700" dirty="0"/>
            </a:br>
            <a:r>
              <a:rPr lang="en-US" dirty="0"/>
              <a:t>of </a:t>
            </a:r>
            <a:br>
              <a:rPr lang="en-US" dirty="0"/>
            </a:br>
            <a:r>
              <a:rPr lang="en-US" dirty="0"/>
              <a:t>Recommender Systems</a:t>
            </a:r>
          </a:p>
        </p:txBody>
      </p:sp>
    </p:spTree>
    <p:extLst>
      <p:ext uri="{BB962C8B-B14F-4D97-AF65-F5344CB8AC3E}">
        <p14:creationId xmlns:p14="http://schemas.microsoft.com/office/powerpoint/2010/main" val="2870834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Recommender Systems is difficult</a:t>
            </a:r>
          </a:p>
        </p:txBody>
      </p:sp>
      <p:sp>
        <p:nvSpPr>
          <p:cNvPr id="3" name="Content Placeholder 2"/>
          <p:cNvSpPr>
            <a:spLocks noGrp="1"/>
          </p:cNvSpPr>
          <p:nvPr>
            <p:ph idx="1"/>
          </p:nvPr>
        </p:nvSpPr>
        <p:spPr/>
        <p:txBody>
          <a:bodyPr>
            <a:normAutofit fontScale="85000" lnSpcReduction="20000"/>
          </a:bodyPr>
          <a:lstStyle/>
          <a:p>
            <a:r>
              <a:rPr lang="en-US" dirty="0"/>
              <a:t>Different algorithms may be better or worse on different datasets (applications)</a:t>
            </a:r>
          </a:p>
          <a:p>
            <a:pPr lvl="1"/>
            <a:r>
              <a:rPr lang="en-US" dirty="0"/>
              <a:t>Many algorithms are designed specifically for datasets where there are many more users than items or vice versa. </a:t>
            </a:r>
          </a:p>
          <a:p>
            <a:pPr lvl="1"/>
            <a:r>
              <a:rPr lang="en-US" dirty="0"/>
              <a:t>Similar differences exist for rating density, rating scale, and other properties of datasets</a:t>
            </a:r>
          </a:p>
          <a:p>
            <a:endParaRPr lang="en-US" dirty="0"/>
          </a:p>
          <a:p>
            <a:r>
              <a:rPr lang="en-US" dirty="0"/>
              <a:t>The goals to perform evaluation may differ </a:t>
            </a:r>
          </a:p>
          <a:p>
            <a:pPr lvl="1"/>
            <a:r>
              <a:rPr lang="en-US" dirty="0"/>
              <a:t>Early evaluation work focused specifically on the "accuracy" of algorithms in "predicting" withheld ratings. </a:t>
            </a:r>
          </a:p>
          <a:p>
            <a:pPr lvl="1"/>
            <a:r>
              <a:rPr lang="en-US" dirty="0"/>
              <a:t>Other properties different from accuracy also have important effect on user satisfaction and performance</a:t>
            </a:r>
          </a:p>
          <a:p>
            <a:endParaRPr lang="en-US" dirty="0"/>
          </a:p>
          <a:p>
            <a:r>
              <a:rPr lang="en-US" dirty="0"/>
              <a:t>There is a significant challenge in deciding what combination of measures should be used in comparative evaluation</a:t>
            </a:r>
          </a:p>
        </p:txBody>
      </p:sp>
    </p:spTree>
    <p:extLst>
      <p:ext uri="{BB962C8B-B14F-4D97-AF65-F5344CB8AC3E}">
        <p14:creationId xmlns:p14="http://schemas.microsoft.com/office/powerpoint/2010/main" val="281305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Solutions to the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90600"/>
                <a:ext cx="8686800" cy="5394960"/>
              </a:xfrm>
            </p:spPr>
            <p:txBody>
              <a:bodyPr>
                <a:normAutofit/>
              </a:bodyPr>
              <a:lstStyle/>
              <a:p>
                <a:r>
                  <a:rPr lang="en-US" dirty="0"/>
                  <a:t>Consulting friends</a:t>
                </a:r>
              </a:p>
              <a:p>
                <a:r>
                  <a:rPr lang="en-US" dirty="0"/>
                  <a:t>Obtaining information from a trusted third party</a:t>
                </a:r>
              </a:p>
              <a:p>
                <a:r>
                  <a:rPr lang="en-US" dirty="0"/>
                  <a:t>Hiring a team of experts</a:t>
                </a:r>
              </a:p>
              <a:p>
                <a:r>
                  <a:rPr lang="en-US" dirty="0"/>
                  <a:t>Search the Internet</a:t>
                </a:r>
              </a:p>
              <a:p>
                <a:r>
                  <a:rPr lang="en-US" dirty="0"/>
                  <a:t>Following the crowd </a:t>
                </a:r>
              </a:p>
              <a:p>
                <a:pPr lvl="1"/>
                <a:r>
                  <a:rPr lang="en-US" dirty="0"/>
                  <a:t>Pick the item from top-</a:t>
                </a:r>
                <a14:m>
                  <m:oMath xmlns:m="http://schemas.openxmlformats.org/officeDocument/2006/math">
                    <m:r>
                      <a:rPr lang="en-US" i="1" dirty="0" smtClean="0">
                        <a:latin typeface="Cambria Math" panose="02040503050406030204" pitchFamily="18" charset="0"/>
                      </a:rPr>
                      <m:t>𝑛</m:t>
                    </m:r>
                  </m:oMath>
                </a14:m>
                <a:r>
                  <a:rPr lang="en-US" dirty="0"/>
                  <a:t> lists</a:t>
                </a:r>
              </a:p>
              <a:p>
                <a:pPr lvl="1"/>
                <a:r>
                  <a:rPr lang="en-US" dirty="0"/>
                  <a:t>Best sellers on Amazon</a:t>
                </a:r>
              </a:p>
              <a:p>
                <a:endParaRPr lang="en-US" b="1" dirty="0"/>
              </a:p>
              <a:p>
                <a:r>
                  <a:rPr lang="en-US" b="1" dirty="0"/>
                  <a:t>Can we automate all of the above?</a:t>
                </a:r>
              </a:p>
              <a:p>
                <a:pPr lvl="1"/>
                <a:r>
                  <a:rPr lang="en-US" b="1" dirty="0"/>
                  <a:t>Using a recommender algorithm</a:t>
                </a:r>
              </a:p>
              <a:p>
                <a:pPr lvl="1"/>
                <a:r>
                  <a:rPr lang="en-US" b="1" dirty="0"/>
                  <a:t>Also known as </a:t>
                </a:r>
                <a:r>
                  <a:rPr lang="en-US" b="1" dirty="0">
                    <a:solidFill>
                      <a:srgbClr val="FF0000"/>
                    </a:solidFill>
                  </a:rPr>
                  <a:t>recommender systems</a:t>
                </a:r>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90600"/>
                <a:ext cx="8686800" cy="5394960"/>
              </a:xfrm>
              <a:blipFill rotWithShape="0">
                <a:blip r:embed="rId2"/>
                <a:stretch>
                  <a:fillRect l="-1263" t="-1243" b="-1582"/>
                </a:stretch>
              </a:blipFill>
            </p:spPr>
            <p:txBody>
              <a:bodyPr/>
              <a:lstStyle/>
              <a:p>
                <a:r>
                  <a:rPr lang="en-US">
                    <a:noFill/>
                  </a:rPr>
                  <a:t> </a:t>
                </a:r>
              </a:p>
            </p:txBody>
          </p:sp>
        </mc:Fallback>
      </mc:AlternateContent>
    </p:spTree>
    <p:extLst>
      <p:ext uri="{BB962C8B-B14F-4D97-AF65-F5344CB8AC3E}">
        <p14:creationId xmlns:p14="http://schemas.microsoft.com/office/powerpoint/2010/main" val="15357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el 1"/>
          <p:cNvSpPr>
            <a:spLocks noGrp="1"/>
          </p:cNvSpPr>
          <p:nvPr>
            <p:ph type="title"/>
          </p:nvPr>
        </p:nvSpPr>
        <p:spPr/>
        <p:txBody>
          <a:bodyPr/>
          <a:lstStyle/>
          <a:p>
            <a:pPr eaLnBrk="1" hangingPunct="1"/>
            <a:r>
              <a:rPr lang="en-US" dirty="0"/>
              <a:t>Evaluating Recommender Systems</a:t>
            </a:r>
          </a:p>
        </p:txBody>
      </p:sp>
      <p:sp>
        <p:nvSpPr>
          <p:cNvPr id="8195" name="Inhaltsplatzhalter 2"/>
          <p:cNvSpPr>
            <a:spLocks noGrp="1"/>
          </p:cNvSpPr>
          <p:nvPr>
            <p:ph idx="1"/>
          </p:nvPr>
        </p:nvSpPr>
        <p:spPr>
          <a:xfrm>
            <a:off x="457200" y="1066800"/>
            <a:ext cx="8458200" cy="5318760"/>
          </a:xfrm>
        </p:spPr>
        <p:txBody>
          <a:bodyPr>
            <a:normAutofit fontScale="92500"/>
          </a:bodyPr>
          <a:lstStyle/>
          <a:p>
            <a:pPr eaLnBrk="1" hangingPunct="1"/>
            <a:r>
              <a:rPr lang="en-US" dirty="0"/>
              <a:t>A myriad of algorithms are proposed, </a:t>
            </a:r>
            <a:r>
              <a:rPr lang="en-US" b="1" dirty="0"/>
              <a:t>but</a:t>
            </a:r>
          </a:p>
          <a:p>
            <a:pPr lvl="1" eaLnBrk="1" hangingPunct="1"/>
            <a:r>
              <a:rPr lang="en-US" dirty="0"/>
              <a:t>Which one is the best in a given application domain?</a:t>
            </a:r>
          </a:p>
          <a:p>
            <a:pPr lvl="1" eaLnBrk="1" hangingPunct="1"/>
            <a:r>
              <a:rPr lang="en-US" dirty="0"/>
              <a:t>What are the success factors of different algorithms?</a:t>
            </a:r>
          </a:p>
          <a:p>
            <a:pPr lvl="1" eaLnBrk="1" hangingPunct="1"/>
            <a:r>
              <a:rPr lang="en-US" dirty="0"/>
              <a:t>Comparative analysis based on an optimality criterion?</a:t>
            </a:r>
          </a:p>
          <a:p>
            <a:pPr eaLnBrk="1" hangingPunct="1"/>
            <a:endParaRPr lang="en-US" dirty="0"/>
          </a:p>
          <a:p>
            <a:pPr marL="0" indent="0" eaLnBrk="1" hangingPunct="1">
              <a:buNone/>
            </a:pPr>
            <a:r>
              <a:rPr lang="en-US" dirty="0"/>
              <a:t>Main questions are:</a:t>
            </a:r>
          </a:p>
          <a:p>
            <a:pPr lvl="1" eaLnBrk="1" hangingPunct="1"/>
            <a:r>
              <a:rPr lang="en-US" dirty="0"/>
              <a:t>Is a RS efficient with respect to specific criteria like accuracy, user satisfaction, response time, etc.</a:t>
            </a:r>
          </a:p>
          <a:p>
            <a:pPr lvl="1" eaLnBrk="1" hangingPunct="1"/>
            <a:r>
              <a:rPr lang="en-US" dirty="0"/>
              <a:t>Do customers like/buy recommended items?</a:t>
            </a:r>
          </a:p>
          <a:p>
            <a:pPr lvl="1" eaLnBrk="1" hangingPunct="1"/>
            <a:r>
              <a:rPr lang="en-US" dirty="0"/>
              <a:t>Do customers buy items they otherwise would have not?</a:t>
            </a:r>
          </a:p>
          <a:p>
            <a:pPr lvl="1" eaLnBrk="1" hangingPunct="1"/>
            <a:r>
              <a:rPr lang="en-US" dirty="0"/>
              <a:t>Are they satisfied with a recommendation after purchase? </a:t>
            </a:r>
          </a:p>
          <a:p>
            <a:pPr eaLnBrk="1" hangingPunct="1"/>
            <a:endParaRPr lang="en-US" dirty="0"/>
          </a:p>
          <a:p>
            <a:pPr eaLnBrk="1" hangingPunct="1"/>
            <a:endParaRPr lang="en-US" dirty="0"/>
          </a:p>
          <a:p>
            <a:pPr lvl="1" eaLnBrk="1" hangingPunct="1"/>
            <a:endParaRPr lang="en-US" dirty="0"/>
          </a:p>
          <a:p>
            <a:pPr lvl="1" eaLnBrk="1" hangingPunct="1"/>
            <a:endParaRPr lang="en-US" dirty="0"/>
          </a:p>
        </p:txBody>
      </p:sp>
    </p:spTree>
    <p:extLst>
      <p:ext uri="{BB962C8B-B14F-4D97-AF65-F5344CB8AC3E}">
        <p14:creationId xmlns:p14="http://schemas.microsoft.com/office/powerpoint/2010/main" val="400645030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Evaluate Recommenders</a:t>
            </a:r>
          </a:p>
        </p:txBody>
      </p:sp>
      <p:sp>
        <p:nvSpPr>
          <p:cNvPr id="3" name="Content Placeholder 2"/>
          <p:cNvSpPr>
            <a:spLocks noGrp="1"/>
          </p:cNvSpPr>
          <p:nvPr>
            <p:ph idx="1"/>
          </p:nvPr>
        </p:nvSpPr>
        <p:spPr>
          <a:xfrm>
            <a:off x="457200" y="1066800"/>
            <a:ext cx="8686800" cy="5318760"/>
          </a:xfrm>
        </p:spPr>
        <p:txBody>
          <a:bodyPr/>
          <a:lstStyle/>
          <a:p>
            <a:r>
              <a:rPr lang="en-US" dirty="0"/>
              <a:t>Application outcomes</a:t>
            </a:r>
          </a:p>
          <a:p>
            <a:pPr lvl="1"/>
            <a:r>
              <a:rPr lang="en-US" dirty="0"/>
              <a:t>Add-on sales</a:t>
            </a:r>
          </a:p>
          <a:p>
            <a:pPr lvl="1"/>
            <a:r>
              <a:rPr lang="en-US" dirty="0"/>
              <a:t>Click-through rates</a:t>
            </a:r>
          </a:p>
          <a:p>
            <a:pPr lvl="1"/>
            <a:r>
              <a:rPr lang="en-US" dirty="0"/>
              <a:t>The number of products purchased</a:t>
            </a:r>
          </a:p>
          <a:p>
            <a:pPr lvl="2"/>
            <a:r>
              <a:rPr lang="en-US" dirty="0"/>
              <a:t>And not returned!</a:t>
            </a:r>
          </a:p>
          <a:p>
            <a:endParaRPr lang="en-US" dirty="0"/>
          </a:p>
          <a:p>
            <a:r>
              <a:rPr lang="en-US" dirty="0"/>
              <a:t>Research measures</a:t>
            </a:r>
          </a:p>
          <a:p>
            <a:pPr lvl="1"/>
            <a:r>
              <a:rPr lang="en-US" dirty="0"/>
              <a:t>User satisfaction</a:t>
            </a:r>
          </a:p>
          <a:p>
            <a:endParaRPr lang="en-US" dirty="0"/>
          </a:p>
          <a:p>
            <a:r>
              <a:rPr lang="en-US" dirty="0"/>
              <a:t>Metrics</a:t>
            </a:r>
          </a:p>
          <a:p>
            <a:pPr lvl="1"/>
            <a:r>
              <a:rPr lang="en-US" dirty="0"/>
              <a:t>To anticipate the above beforehand (offline)</a:t>
            </a:r>
          </a:p>
        </p:txBody>
      </p:sp>
    </p:spTree>
    <p:extLst>
      <p:ext uri="{BB962C8B-B14F-4D97-AF65-F5344CB8AC3E}">
        <p14:creationId xmlns:p14="http://schemas.microsoft.com/office/powerpoint/2010/main" val="2734212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Accuracy Metrics</a:t>
            </a:r>
          </a:p>
        </p:txBody>
      </p:sp>
      <p:sp>
        <p:nvSpPr>
          <p:cNvPr id="3" name="Content Placeholder 2"/>
          <p:cNvSpPr>
            <a:spLocks noGrp="1"/>
          </p:cNvSpPr>
          <p:nvPr>
            <p:ph idx="1"/>
          </p:nvPr>
        </p:nvSpPr>
        <p:spPr/>
        <p:txBody>
          <a:bodyPr>
            <a:normAutofit lnSpcReduction="10000"/>
          </a:bodyPr>
          <a:lstStyle/>
          <a:p>
            <a:r>
              <a:rPr lang="en-US" b="1" dirty="0">
                <a:solidFill>
                  <a:srgbClr val="FF0000"/>
                </a:solidFill>
              </a:rPr>
              <a:t>Predictive accuracy </a:t>
            </a:r>
          </a:p>
          <a:p>
            <a:pPr lvl="1"/>
            <a:r>
              <a:rPr lang="en-US" i="1" dirty="0"/>
              <a:t>How close </a:t>
            </a:r>
            <a:r>
              <a:rPr lang="en-US" dirty="0"/>
              <a:t>are the recommender system’s predicted ratings are to the true user ratings?</a:t>
            </a:r>
          </a:p>
          <a:p>
            <a:endParaRPr lang="en-US" dirty="0"/>
          </a:p>
          <a:p>
            <a:r>
              <a:rPr lang="en-US" b="1" dirty="0">
                <a:solidFill>
                  <a:srgbClr val="FF0000"/>
                </a:solidFill>
              </a:rPr>
              <a:t>Classification accuracy</a:t>
            </a:r>
          </a:p>
          <a:p>
            <a:pPr lvl="1"/>
            <a:r>
              <a:rPr lang="en-US" dirty="0"/>
              <a:t>The ratio with which a recommender system makes correct vs. incorrect decisions about whether an item is good. </a:t>
            </a:r>
          </a:p>
          <a:p>
            <a:pPr lvl="1"/>
            <a:r>
              <a:rPr lang="en-US" dirty="0"/>
              <a:t>Classification metrics are thus appropriate for tasks such as </a:t>
            </a:r>
            <a:r>
              <a:rPr lang="en-US" i="1" dirty="0"/>
              <a:t>Find Good Items </a:t>
            </a:r>
            <a:r>
              <a:rPr lang="en-US" dirty="0"/>
              <a:t>when users have binary preferences.</a:t>
            </a:r>
          </a:p>
          <a:p>
            <a:endParaRPr lang="en-US" dirty="0"/>
          </a:p>
          <a:p>
            <a:r>
              <a:rPr lang="en-US" b="1" dirty="0">
                <a:solidFill>
                  <a:srgbClr val="FF0000"/>
                </a:solidFill>
              </a:rPr>
              <a:t>Rank accuracy</a:t>
            </a:r>
          </a:p>
        </p:txBody>
      </p:sp>
    </p:spTree>
    <p:extLst>
      <p:ext uri="{BB962C8B-B14F-4D97-AF65-F5344CB8AC3E}">
        <p14:creationId xmlns:p14="http://schemas.microsoft.com/office/powerpoint/2010/main" val="2282073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 Predictive accuracy - </a:t>
            </a:r>
            <a:r>
              <a:rPr lang="de-AT" dirty="0"/>
              <a:t>Metrics measure error rate</a:t>
            </a:r>
            <a:endParaRPr lang="de-DE" dirty="0"/>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457200" y="1082040"/>
                <a:ext cx="5905500" cy="5318760"/>
              </a:xfrm>
            </p:spPr>
            <p:txBody>
              <a:bodyPr>
                <a:normAutofit/>
              </a:bodyPr>
              <a:lstStyle/>
              <a:p>
                <a:r>
                  <a:rPr lang="en-US" b="1" dirty="0"/>
                  <a:t>Mean Absolute Error (</a:t>
                </a:r>
                <a:r>
                  <a:rPr lang="en-US" b="1" i="1" dirty="0"/>
                  <a:t>MAE</a:t>
                </a:r>
                <a:r>
                  <a:rPr lang="en-US" b="1" dirty="0"/>
                  <a:t>). </a:t>
                </a:r>
                <a:r>
                  <a:rPr lang="en-US" dirty="0"/>
                  <a:t>The average absolute deviation between a predicted rating (</a:t>
                </a:r>
                <a14:m>
                  <m:oMath xmlns:m="http://schemas.openxmlformats.org/officeDocument/2006/math">
                    <m:r>
                      <a:rPr lang="en-US" i="1" dirty="0" smtClean="0">
                        <a:latin typeface="Cambria Math" panose="02040503050406030204" pitchFamily="18" charset="0"/>
                      </a:rPr>
                      <m:t>𝑝</m:t>
                    </m:r>
                  </m:oMath>
                </a14:m>
                <a:r>
                  <a:rPr lang="en-US" dirty="0"/>
                  <a:t>) and the user’s true rating (</a:t>
                </a:r>
                <a14:m>
                  <m:oMath xmlns:m="http://schemas.openxmlformats.org/officeDocument/2006/math">
                    <m:r>
                      <a:rPr lang="en-US" i="1" dirty="0" smtClean="0">
                        <a:latin typeface="Cambria Math" panose="02040503050406030204" pitchFamily="18" charset="0"/>
                      </a:rPr>
                      <m:t>𝑟</m:t>
                    </m:r>
                  </m:oMath>
                </a14:m>
                <a:r>
                  <a:rPr lang="en-US" dirty="0"/>
                  <a:t>)</a:t>
                </a:r>
              </a:p>
              <a:p>
                <a:pPr lvl="1"/>
                <a14:m>
                  <m:oMath xmlns:m="http://schemas.openxmlformats.org/officeDocument/2006/math">
                    <m:r>
                      <a:rPr lang="en-US" i="1" dirty="0" smtClean="0">
                        <a:latin typeface="Cambria Math" panose="02040503050406030204" pitchFamily="18" charset="0"/>
                      </a:rPr>
                      <m:t>𝑁𝑀𝐴𝐸</m:t>
                    </m:r>
                    <m:r>
                      <a:rPr lang="en-US" i="1" dirty="0" smtClean="0">
                        <a:latin typeface="Cambria Math" panose="02040503050406030204" pitchFamily="18" charset="0"/>
                      </a:rPr>
                      <m:t> = </m:t>
                    </m:r>
                    <m:r>
                      <a:rPr lang="en-US" i="1" dirty="0" smtClean="0">
                        <a:latin typeface="Cambria Math" panose="02040503050406030204" pitchFamily="18" charset="0"/>
                      </a:rPr>
                      <m:t>𝑀𝐴𝐸</m:t>
                    </m:r>
                    <m:r>
                      <a:rPr lang="en-US" i="1" dirty="0" smtClean="0">
                        <a:latin typeface="Cambria Math" panose="02040503050406030204" pitchFamily="18" charset="0"/>
                      </a:rPr>
                      <m:t>/(</m:t>
                    </m:r>
                    <m:r>
                      <a:rPr lang="en-US" i="1" dirty="0" err="1" smtClean="0">
                        <a:latin typeface="Cambria Math" panose="02040503050406030204" pitchFamily="18" charset="0"/>
                      </a:rPr>
                      <m:t>𝑟</m:t>
                    </m:r>
                    <m:r>
                      <a:rPr lang="en-US" i="1" baseline="-25000" dirty="0" err="1" smtClean="0">
                        <a:latin typeface="Cambria Math" panose="02040503050406030204" pitchFamily="18" charset="0"/>
                      </a:rPr>
                      <m:t>𝑚𝑎𝑥</m:t>
                    </m:r>
                    <m:r>
                      <a:rPr lang="en-US" i="1" dirty="0" smtClean="0">
                        <a:latin typeface="Cambria Math" panose="02040503050406030204" pitchFamily="18" charset="0"/>
                      </a:rPr>
                      <m:t> – </m:t>
                    </m:r>
                    <m:r>
                      <a:rPr lang="en-US" i="1" dirty="0" err="1" smtClean="0">
                        <a:latin typeface="Cambria Math" panose="02040503050406030204" pitchFamily="18" charset="0"/>
                      </a:rPr>
                      <m:t>𝑟</m:t>
                    </m:r>
                    <m:r>
                      <a:rPr lang="en-US" i="1" baseline="-25000" dirty="0" err="1" smtClean="0">
                        <a:latin typeface="Cambria Math" panose="02040503050406030204" pitchFamily="18" charset="0"/>
                      </a:rPr>
                      <m:t>𝑚𝑖𝑛</m:t>
                    </m:r>
                    <m:r>
                      <a:rPr lang="en-US" i="1" dirty="0" smtClean="0">
                        <a:latin typeface="Cambria Math" panose="02040503050406030204" pitchFamily="18" charset="0"/>
                      </a:rPr>
                      <m:t>)</m:t>
                    </m:r>
                  </m:oMath>
                </a14:m>
                <a:endParaRPr lang="en-US" dirty="0"/>
              </a:p>
              <a:p>
                <a:endParaRPr lang="en-US" dirty="0"/>
              </a:p>
              <a:p>
                <a:r>
                  <a:rPr lang="en-US" b="1" dirty="0"/>
                  <a:t>Root Mean Square Error (</a:t>
                </a:r>
                <a:r>
                  <a:rPr lang="en-US" b="1" i="1" dirty="0"/>
                  <a:t>RMSE</a:t>
                </a:r>
                <a:r>
                  <a:rPr lang="en-US" b="1" dirty="0"/>
                  <a:t>). </a:t>
                </a:r>
                <a:r>
                  <a:rPr lang="en-US" dirty="0"/>
                  <a:t>Similar to </a:t>
                </a:r>
                <a:r>
                  <a:rPr lang="en-US" i="1" dirty="0"/>
                  <a:t>MAE</a:t>
                </a:r>
                <a:r>
                  <a:rPr lang="en-US" dirty="0"/>
                  <a:t>, but places more emphasis on larger deviation</a:t>
                </a:r>
              </a:p>
              <a:p>
                <a:pPr lvl="0"/>
                <a:endParaRPr lang="en-US" dirty="0"/>
              </a:p>
              <a:p>
                <a:endParaRPr lang="de-AT" dirty="0"/>
              </a:p>
              <a:p>
                <a:endParaRPr lang="de-AT"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457200" y="1082040"/>
                <a:ext cx="5905500" cy="5318760"/>
              </a:xfrm>
              <a:blipFill rotWithShape="0">
                <a:blip r:embed="rId2"/>
                <a:stretch>
                  <a:fillRect l="-1858" t="-1261" r="-206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291055" y="1905000"/>
            <a:ext cx="2649959" cy="838200"/>
          </a:xfrm>
          <a:prstGeom prst="rect">
            <a:avLst/>
          </a:prstGeom>
        </p:spPr>
      </p:pic>
      <p:pic>
        <p:nvPicPr>
          <p:cNvPr id="5" name="Picture 4"/>
          <p:cNvPicPr>
            <a:picLocks noChangeAspect="1"/>
          </p:cNvPicPr>
          <p:nvPr/>
        </p:nvPicPr>
        <p:blipFill>
          <a:blip r:embed="rId4"/>
          <a:stretch>
            <a:fillRect/>
          </a:stretch>
        </p:blipFill>
        <p:spPr>
          <a:xfrm>
            <a:off x="5875917" y="3929372"/>
            <a:ext cx="3065097" cy="871228"/>
          </a:xfrm>
          <a:prstGeom prst="rect">
            <a:avLst/>
          </a:prstGeom>
        </p:spPr>
      </p:pic>
    </p:spTree>
    <p:extLst>
      <p:ext uri="{BB962C8B-B14F-4D97-AF65-F5344CB8AC3E}">
        <p14:creationId xmlns:p14="http://schemas.microsoft.com/office/powerpoint/2010/main" val="319995125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Example</a:t>
            </a:r>
          </a:p>
        </p:txBody>
      </p:sp>
      <p:pic>
        <p:nvPicPr>
          <p:cNvPr id="4" name="Content Placeholder 3"/>
          <p:cNvPicPr>
            <a:picLocks noGrp="1" noChangeAspect="1"/>
          </p:cNvPicPr>
          <p:nvPr>
            <p:ph idx="1"/>
          </p:nvPr>
        </p:nvPicPr>
        <p:blipFill>
          <a:blip r:embed="rId2"/>
          <a:stretch>
            <a:fillRect/>
          </a:stretch>
        </p:blipFill>
        <p:spPr>
          <a:xfrm>
            <a:off x="2743199" y="1392416"/>
            <a:ext cx="3657600" cy="1655584"/>
          </a:xfrm>
          <a:prstGeom prst="rect">
            <a:avLst/>
          </a:prstGeom>
        </p:spPr>
      </p:pic>
      <p:pic>
        <p:nvPicPr>
          <p:cNvPr id="5" name="Picture 4"/>
          <p:cNvPicPr>
            <a:picLocks noChangeAspect="1"/>
          </p:cNvPicPr>
          <p:nvPr/>
        </p:nvPicPr>
        <p:blipFill>
          <a:blip r:embed="rId3"/>
          <a:stretch>
            <a:fillRect/>
          </a:stretch>
        </p:blipFill>
        <p:spPr>
          <a:xfrm>
            <a:off x="1351141" y="3505200"/>
            <a:ext cx="6441715" cy="2143125"/>
          </a:xfrm>
          <a:prstGeom prst="rect">
            <a:avLst/>
          </a:prstGeom>
        </p:spPr>
      </p:pic>
    </p:spTree>
    <p:extLst>
      <p:ext uri="{BB962C8B-B14F-4D97-AF65-F5344CB8AC3E}">
        <p14:creationId xmlns:p14="http://schemas.microsoft.com/office/powerpoint/2010/main" val="536766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el 1"/>
          <p:cNvSpPr>
            <a:spLocks noGrp="1"/>
          </p:cNvSpPr>
          <p:nvPr>
            <p:ph type="title"/>
          </p:nvPr>
        </p:nvSpPr>
        <p:spPr/>
        <p:txBody>
          <a:bodyPr/>
          <a:lstStyle/>
          <a:p>
            <a:r>
              <a:rPr lang="en-US" dirty="0"/>
              <a:t>II. Classification Accuracy: Precision and Recall</a:t>
            </a:r>
          </a:p>
        </p:txBody>
      </p:sp>
      <p:sp>
        <p:nvSpPr>
          <p:cNvPr id="60419" name="Inhaltsplatzhalter 2"/>
          <p:cNvSpPr>
            <a:spLocks noGrp="1"/>
          </p:cNvSpPr>
          <p:nvPr>
            <p:ph idx="1"/>
          </p:nvPr>
        </p:nvSpPr>
        <p:spPr>
          <a:xfrm>
            <a:off x="457200" y="1066800"/>
            <a:ext cx="6858000" cy="5318760"/>
          </a:xfrm>
        </p:spPr>
        <p:txBody>
          <a:bodyPr>
            <a:normAutofit/>
          </a:bodyPr>
          <a:lstStyle/>
          <a:p>
            <a:pPr marL="0" indent="0">
              <a:buNone/>
            </a:pPr>
            <a:r>
              <a:rPr lang="en-US" b="1" dirty="0"/>
              <a:t>Precision:</a:t>
            </a:r>
            <a:r>
              <a:rPr lang="en-US" dirty="0"/>
              <a:t> a measure of exactness, determines the fraction of relevant items retrieved out of all items retrieved</a:t>
            </a:r>
          </a:p>
          <a:p>
            <a:pPr lvl="1"/>
            <a:endParaRPr lang="en-US" dirty="0"/>
          </a:p>
          <a:p>
            <a:pPr marL="0" indent="0">
              <a:buNone/>
            </a:pPr>
            <a:r>
              <a:rPr lang="en-US" b="1" dirty="0"/>
              <a:t>Recall:</a:t>
            </a:r>
            <a:r>
              <a:rPr lang="en-US" dirty="0"/>
              <a:t> a measure of completeness, determines the fraction of relevant items retrieved out of all relevant items</a:t>
            </a:r>
          </a:p>
          <a:p>
            <a:pPr>
              <a:buFont typeface="Wingdings" pitchFamily="2" charset="2"/>
              <a:buNone/>
            </a:pPr>
            <a:endParaRPr lang="en-US" dirty="0"/>
          </a:p>
          <a:p>
            <a:endParaRPr lang="en-US" dirty="0"/>
          </a:p>
        </p:txBody>
      </p:sp>
      <p:sp>
        <p:nvSpPr>
          <p:cNvPr id="60420" name="Rectangle 2"/>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endParaRPr lang="en-US" dirty="0">
              <a:latin typeface="Open Sans" panose="020B0606030504020204" pitchFamily="34" charset="0"/>
            </a:endParaRPr>
          </a:p>
        </p:txBody>
      </p:sp>
      <p:pic>
        <p:nvPicPr>
          <p:cNvPr id="8196"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2562" y="4800600"/>
            <a:ext cx="6238875" cy="129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010400" y="1325087"/>
            <a:ext cx="1807238" cy="679619"/>
          </a:xfrm>
          <a:prstGeom prst="rect">
            <a:avLst/>
          </a:prstGeom>
        </p:spPr>
      </p:pic>
      <p:pic>
        <p:nvPicPr>
          <p:cNvPr id="3"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016495" y="3112875"/>
            <a:ext cx="1801143" cy="679619"/>
          </a:xfrm>
          <a:prstGeom prst="rect">
            <a:avLst/>
          </a:prstGeom>
        </p:spPr>
      </p:pic>
    </p:spTree>
    <p:extLst>
      <p:ext uri="{BB962C8B-B14F-4D97-AF65-F5344CB8AC3E}">
        <p14:creationId xmlns:p14="http://schemas.microsoft.com/office/powerpoint/2010/main" val="256331123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Relevancy, Example</a:t>
            </a:r>
          </a:p>
        </p:txBody>
      </p:sp>
      <p:pic>
        <p:nvPicPr>
          <p:cNvPr id="4" name="Content Placeholder 3"/>
          <p:cNvPicPr>
            <a:picLocks noGrp="1" noChangeAspect="1"/>
          </p:cNvPicPr>
          <p:nvPr>
            <p:ph idx="1"/>
          </p:nvPr>
        </p:nvPicPr>
        <p:blipFill>
          <a:blip r:embed="rId2"/>
          <a:stretch>
            <a:fillRect/>
          </a:stretch>
        </p:blipFill>
        <p:spPr>
          <a:xfrm>
            <a:off x="1981200" y="1371600"/>
            <a:ext cx="5181600" cy="1471834"/>
          </a:xfrm>
          <a:prstGeom prst="rect">
            <a:avLst/>
          </a:prstGeom>
        </p:spPr>
      </p:pic>
      <p:pic>
        <p:nvPicPr>
          <p:cNvPr id="5" name="Picture 4"/>
          <p:cNvPicPr>
            <a:picLocks noChangeAspect="1"/>
          </p:cNvPicPr>
          <p:nvPr/>
        </p:nvPicPr>
        <p:blipFill>
          <a:blip r:embed="rId3"/>
          <a:stretch>
            <a:fillRect/>
          </a:stretch>
        </p:blipFill>
        <p:spPr>
          <a:xfrm>
            <a:off x="1981200" y="3200400"/>
            <a:ext cx="4581525" cy="2576348"/>
          </a:xfrm>
          <a:prstGeom prst="rect">
            <a:avLst/>
          </a:prstGeom>
        </p:spPr>
      </p:pic>
    </p:spTree>
    <p:extLst>
      <p:ext uri="{BB962C8B-B14F-4D97-AF65-F5344CB8AC3E}">
        <p14:creationId xmlns:p14="http://schemas.microsoft.com/office/powerpoint/2010/main" val="38023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Evaluating Ranking of Recommendation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lnSpcReduction="10000"/>
              </a:bodyPr>
              <a:lstStyle/>
              <a:p>
                <a:r>
                  <a:rPr lang="en-US" b="1" dirty="0"/>
                  <a:t>Spearman’s Rank Correlation</a:t>
                </a:r>
              </a:p>
              <a:p>
                <a:pPr marL="457200" lvl="1" indent="0">
                  <a:buNone/>
                </a:pPr>
                <a:endParaRPr lang="en-US"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=1−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6</m:t>
                          </m:r>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baseline="-25000"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𝑦𝑖</m:t>
                                  </m:r>
                                </m:e>
                              </m:d>
                              <m:r>
                                <a:rPr lang="en-US" b="0" i="1" baseline="30000" smtClean="0">
                                  <a:latin typeface="Cambria Math" panose="02040503050406030204" pitchFamily="18" charset="0"/>
                                  <a:ea typeface="Cambria Math" panose="02040503050406030204" pitchFamily="18" charset="0"/>
                                </a:rPr>
                                <m:t>2</m:t>
                              </m:r>
                            </m:e>
                          </m:nary>
                        </m:num>
                        <m:den>
                          <m:r>
                            <a:rPr lang="en-US" b="0" i="1" smtClean="0">
                              <a:latin typeface="Cambria Math" panose="02040503050406030204" pitchFamily="18" charset="0"/>
                              <a:ea typeface="Cambria Math" panose="02040503050406030204" pitchFamily="18" charset="0"/>
                            </a:rPr>
                            <m:t>𝑛</m:t>
                          </m:r>
                          <m:r>
                            <a:rPr lang="en-US" b="0" i="1" baseline="30000"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den>
                      </m:f>
                    </m:oMath>
                  </m:oMathPara>
                </a14:m>
                <a:endParaRPr lang="en-US" dirty="0"/>
              </a:p>
              <a:p>
                <a:endParaRPr lang="en-US" dirty="0"/>
              </a:p>
              <a:p>
                <a:r>
                  <a:rPr lang="en-US" b="1" dirty="0"/>
                  <a:t>Kendall’s </a:t>
                </a:r>
                <a14:m>
                  <m:oMath xmlns:m="http://schemas.openxmlformats.org/officeDocument/2006/math">
                    <m:r>
                      <a:rPr lang="en-US" b="1" i="1" dirty="0">
                        <a:latin typeface="Cambria Math" panose="02040503050406030204" pitchFamily="18" charset="0"/>
                        <a:ea typeface="Cambria Math" panose="02040503050406030204" pitchFamily="18" charset="0"/>
                      </a:rPr>
                      <m:t>𝝉</m:t>
                    </m:r>
                  </m:oMath>
                </a14:m>
                <a:endParaRPr lang="en-US" b="1" dirty="0"/>
              </a:p>
              <a:p>
                <a:pPr lvl="1"/>
                <a:r>
                  <a:rPr lang="en-US" dirty="0"/>
                  <a:t>Compares concordant the items of the recommended ranking list against the ground truth ranking list</a:t>
                </a:r>
              </a:p>
              <a:p>
                <a:pPr lvl="2"/>
                <a:r>
                  <a:rPr lang="en-US" dirty="0"/>
                  <a:t>If the two orders are consistent, it is concordant</a:t>
                </a:r>
              </a:p>
              <a:p>
                <a:pPr lvl="2"/>
                <a:r>
                  <a:rPr lang="en-US" dirty="0"/>
                  <a:t>E.g., for top 4 items in ranking list, there are 4</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3/2=6 pairs</a:t>
                </a:r>
              </a:p>
              <a:p>
                <a:pPr marL="457200" lvl="1" indent="0" algn="ctr">
                  <a:buNone/>
                </a:pPr>
                <a14:m>
                  <m:oMath xmlns:m="http://schemas.openxmlformats.org/officeDocument/2006/math">
                    <m:r>
                      <a:rPr lang="en-US" i="1" dirty="0" smtClean="0">
                        <a:latin typeface="Cambria Math" panose="02040503050406030204" pitchFamily="18" charset="0"/>
                        <a:ea typeface="Cambria Math" panose="02040503050406030204" pitchFamily="18" charset="0"/>
                      </a:rPr>
                      <m:t>𝜏</m:t>
                    </m:r>
                  </m:oMath>
                </a14:m>
                <a:r>
                  <a:rPr lang="en-US" dirty="0"/>
                  <a:t>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num>
                      <m:den>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den>
                            </m:f>
                          </m:e>
                        </m:d>
                      </m:den>
                    </m:f>
                  </m:oMath>
                </a14:m>
                <a:endParaRPr lang="en-US" b="0" dirty="0"/>
              </a:p>
              <a:p>
                <a:pPr lvl="2"/>
                <a14:m>
                  <m:oMath xmlns:m="http://schemas.openxmlformats.org/officeDocument/2006/math">
                    <m:r>
                      <a:rPr lang="en-US" i="1" dirty="0" smtClean="0">
                        <a:latin typeface="Cambria Math" panose="02040503050406030204" pitchFamily="18" charset="0"/>
                      </a:rPr>
                      <m:t>𝑐</m:t>
                    </m:r>
                  </m:oMath>
                </a14:m>
                <a:r>
                  <a:rPr lang="en-US" i="0" dirty="0">
                    <a:latin typeface="+mj-lt"/>
                  </a:rPr>
                  <a:t> is the number of </a:t>
                </a:r>
                <a:r>
                  <a:rPr lang="en-US" i="0" dirty="0" err="1">
                    <a:latin typeface="+mj-lt"/>
                  </a:rPr>
                  <a:t>concordants</a:t>
                </a:r>
                <a:endParaRPr lang="en-US" dirty="0">
                  <a:latin typeface="+mj-lt"/>
                </a:endParaRPr>
              </a:p>
              <a:p>
                <a:pPr lvl="2"/>
                <a14:m>
                  <m:oMath xmlns:m="http://schemas.openxmlformats.org/officeDocument/2006/math">
                    <m:r>
                      <a:rPr lang="en-US" i="1" dirty="0" smtClean="0">
                        <a:latin typeface="Cambria Math" panose="02040503050406030204" pitchFamily="18" charset="0"/>
                      </a:rPr>
                      <m:t>𝑑</m:t>
                    </m:r>
                  </m:oMath>
                </a14:m>
                <a:r>
                  <a:rPr lang="en-US" i="0" dirty="0">
                    <a:latin typeface="+mj-lt"/>
                  </a:rPr>
                  <a:t> is the number of </a:t>
                </a:r>
                <a:r>
                  <a:rPr lang="en-US" i="0" dirty="0" err="1">
                    <a:latin typeface="+mj-lt"/>
                  </a:rPr>
                  <a:t>disconcordants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2"/>
                <a:stretch>
                  <a:fillRect l="-1263" t="-1947" r="-632" b="-1031"/>
                </a:stretch>
              </a:blipFill>
            </p:spPr>
            <p:txBody>
              <a:bodyPr/>
              <a:lstStyle/>
              <a:p>
                <a:r>
                  <a:rPr lang="en-US">
                    <a:noFill/>
                  </a:rPr>
                  <a:t> </a:t>
                </a:r>
              </a:p>
            </p:txBody>
          </p:sp>
        </mc:Fallback>
      </mc:AlternateContent>
    </p:spTree>
    <p:extLst>
      <p:ext uri="{BB962C8B-B14F-4D97-AF65-F5344CB8AC3E}">
        <p14:creationId xmlns:p14="http://schemas.microsoft.com/office/powerpoint/2010/main" val="25835648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Example</a:t>
            </a:r>
          </a:p>
        </p:txBody>
      </p:sp>
      <p:pic>
        <p:nvPicPr>
          <p:cNvPr id="4" name="Content Placeholder 3"/>
          <p:cNvPicPr>
            <a:picLocks noGrp="1" noChangeAspect="1"/>
          </p:cNvPicPr>
          <p:nvPr>
            <p:ph idx="1"/>
          </p:nvPr>
        </p:nvPicPr>
        <p:blipFill>
          <a:blip r:embed="rId2"/>
          <a:stretch>
            <a:fillRect/>
          </a:stretch>
        </p:blipFill>
        <p:spPr>
          <a:xfrm>
            <a:off x="2933700" y="1752600"/>
            <a:ext cx="3276600" cy="1500176"/>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228600" y="990600"/>
                <a:ext cx="8763000" cy="646331"/>
              </a:xfrm>
              <a:prstGeom prst="rect">
                <a:avLst/>
              </a:prstGeom>
            </p:spPr>
            <p:txBody>
              <a:bodyPr wrap="square">
                <a:spAutoFit/>
              </a:bodyPr>
              <a:lstStyle/>
              <a:p>
                <a:r>
                  <a:rPr lang="en-US" dirty="0">
                    <a:latin typeface="Open Sans" panose="020B0606030504020204" pitchFamily="34" charset="0"/>
                  </a:rPr>
                  <a:t>Consider a set of four items </a:t>
                </a:r>
                <a14:m>
                  <m:oMath xmlns:m="http://schemas.openxmlformats.org/officeDocument/2006/math">
                    <m:r>
                      <a:rPr lang="en-US" i="1" dirty="0" smtClean="0">
                        <a:latin typeface="Cambria Math" panose="02040503050406030204" pitchFamily="18" charset="0"/>
                      </a:rPr>
                      <m:t>𝐼</m:t>
                    </m:r>
                    <m:r>
                      <a:rPr lang="en-US" i="1" dirty="0" smtClean="0">
                        <a:latin typeface="Cambria Math" panose="02040503050406030204" pitchFamily="18" charset="0"/>
                      </a:rPr>
                      <m:t> = {</m:t>
                    </m:r>
                    <m:r>
                      <a:rPr lang="en-US" i="1" dirty="0" smtClean="0">
                        <a:latin typeface="Cambria Math" panose="02040503050406030204" pitchFamily="18" charset="0"/>
                      </a:rPr>
                      <m:t>𝑖</m:t>
                    </m:r>
                    <m:r>
                      <a:rPr lang="en-US" i="1" baseline="-25000" dirty="0" smtClean="0">
                        <a:latin typeface="Cambria Math" panose="02040503050406030204" pitchFamily="18" charset="0"/>
                      </a:rPr>
                      <m:t>1</m:t>
                    </m:r>
                    <m:r>
                      <a:rPr lang="en-US" i="1" dirty="0" smtClean="0">
                        <a:latin typeface="Cambria Math" panose="02040503050406030204" pitchFamily="18" charset="0"/>
                      </a:rPr>
                      <m:t> </m:t>
                    </m:r>
                    <m:r>
                      <a:rPr lang="en-US" i="1" dirty="0">
                        <a:latin typeface="Cambria Math" panose="02040503050406030204" pitchFamily="18" charset="0"/>
                      </a:rPr>
                      <m:t>, </m:t>
                    </m:r>
                    <m:r>
                      <a:rPr lang="en-US" i="1" dirty="0" smtClean="0">
                        <a:latin typeface="Cambria Math" panose="02040503050406030204" pitchFamily="18" charset="0"/>
                      </a:rPr>
                      <m:t>𝑖</m:t>
                    </m:r>
                    <m:r>
                      <a:rPr lang="en-US" i="1" baseline="-25000" dirty="0" smtClean="0">
                        <a:latin typeface="Cambria Math" panose="02040503050406030204" pitchFamily="18" charset="0"/>
                      </a:rPr>
                      <m:t>2</m:t>
                    </m:r>
                    <m:r>
                      <a:rPr lang="en-US" i="1" dirty="0" smtClean="0">
                        <a:latin typeface="Cambria Math" panose="02040503050406030204" pitchFamily="18" charset="0"/>
                      </a:rPr>
                      <m:t> </m:t>
                    </m:r>
                    <m:r>
                      <a:rPr lang="en-US" i="1" dirty="0">
                        <a:latin typeface="Cambria Math" panose="02040503050406030204" pitchFamily="18" charset="0"/>
                      </a:rPr>
                      <m:t>, </m:t>
                    </m:r>
                    <m:r>
                      <a:rPr lang="en-US" i="1" dirty="0" smtClean="0">
                        <a:latin typeface="Cambria Math" panose="02040503050406030204" pitchFamily="18" charset="0"/>
                      </a:rPr>
                      <m:t>𝑖</m:t>
                    </m:r>
                    <m:r>
                      <a:rPr lang="en-US" i="1" baseline="-25000" dirty="0" smtClean="0">
                        <a:latin typeface="Cambria Math" panose="02040503050406030204" pitchFamily="18" charset="0"/>
                      </a:rPr>
                      <m:t>3</m:t>
                    </m:r>
                    <m:r>
                      <a:rPr lang="en-US" i="1" dirty="0" smtClean="0">
                        <a:latin typeface="Cambria Math" panose="02040503050406030204" pitchFamily="18" charset="0"/>
                      </a:rPr>
                      <m:t> </m:t>
                    </m:r>
                    <m:r>
                      <a:rPr lang="en-US" i="1" dirty="0">
                        <a:latin typeface="Cambria Math" panose="02040503050406030204" pitchFamily="18" charset="0"/>
                      </a:rPr>
                      <m:t>, </m:t>
                    </m:r>
                    <m:r>
                      <a:rPr lang="en-US" i="1" dirty="0" smtClean="0">
                        <a:latin typeface="Cambria Math" panose="02040503050406030204" pitchFamily="18" charset="0"/>
                      </a:rPr>
                      <m:t>𝑖</m:t>
                    </m:r>
                    <m:r>
                      <a:rPr lang="en-US" i="1" baseline="-25000" dirty="0" smtClean="0">
                        <a:latin typeface="Cambria Math" panose="02040503050406030204" pitchFamily="18" charset="0"/>
                      </a:rPr>
                      <m:t>4</m:t>
                    </m:r>
                    <m:r>
                      <a:rPr lang="en-US" i="1" dirty="0" smtClean="0">
                        <a:latin typeface="Cambria Math" panose="02040503050406030204" pitchFamily="18" charset="0"/>
                      </a:rPr>
                      <m:t>} </m:t>
                    </m:r>
                  </m:oMath>
                </a14:m>
                <a:r>
                  <a:rPr lang="en-US" dirty="0">
                    <a:latin typeface="Open Sans" panose="020B0606030504020204" pitchFamily="34" charset="0"/>
                  </a:rPr>
                  <a:t>for which the predicted and true rankings are as follows</a:t>
                </a:r>
              </a:p>
            </p:txBody>
          </p:sp>
        </mc:Choice>
        <mc:Fallback xmlns="">
          <p:sp>
            <p:nvSpPr>
              <p:cNvPr id="5" name="Rectangle 4"/>
              <p:cNvSpPr>
                <a:spLocks noRot="1" noChangeAspect="1" noMove="1" noResize="1" noEditPoints="1" noAdjustHandles="1" noChangeArrowheads="1" noChangeShapeType="1" noTextEdit="1"/>
              </p:cNvSpPr>
              <p:nvPr/>
            </p:nvSpPr>
            <p:spPr>
              <a:xfrm>
                <a:off x="228600" y="990600"/>
                <a:ext cx="8763000" cy="646331"/>
              </a:xfrm>
              <a:prstGeom prst="rect">
                <a:avLst/>
              </a:prstGeom>
              <a:blipFill rotWithShape="0">
                <a:blip r:embed="rId3"/>
                <a:stretch>
                  <a:fillRect l="-626" t="-5660" b="-13208"/>
                </a:stretch>
              </a:blipFill>
            </p:spPr>
            <p:txBody>
              <a:bodyPr/>
              <a:lstStyle/>
              <a:p>
                <a:r>
                  <a:rPr lang="en-US">
                    <a:noFill/>
                  </a:rPr>
                  <a:t> </a:t>
                </a:r>
              </a:p>
            </p:txBody>
          </p:sp>
        </mc:Fallback>
      </mc:AlternateContent>
      <p:sp>
        <p:nvSpPr>
          <p:cNvPr id="6" name="Rectangle 5"/>
          <p:cNvSpPr/>
          <p:nvPr/>
        </p:nvSpPr>
        <p:spPr>
          <a:xfrm>
            <a:off x="228600" y="3468183"/>
            <a:ext cx="3581400" cy="646331"/>
          </a:xfrm>
          <a:prstGeom prst="rect">
            <a:avLst/>
          </a:prstGeom>
        </p:spPr>
        <p:txBody>
          <a:bodyPr wrap="square">
            <a:spAutoFit/>
          </a:bodyPr>
          <a:lstStyle/>
          <a:p>
            <a:r>
              <a:rPr lang="en-US" dirty="0">
                <a:latin typeface="Open Sans" panose="020B0606030504020204" pitchFamily="34" charset="0"/>
              </a:rPr>
              <a:t>Pair of items and their status {</a:t>
            </a:r>
            <a:r>
              <a:rPr lang="en-US" b="1" dirty="0">
                <a:solidFill>
                  <a:srgbClr val="1923F3"/>
                </a:solidFill>
                <a:latin typeface="Open Sans" panose="020B0606030504020204" pitchFamily="34" charset="0"/>
              </a:rPr>
              <a:t>concordant</a:t>
            </a:r>
            <a:r>
              <a:rPr lang="en-US" dirty="0">
                <a:latin typeface="Open Sans" panose="020B0606030504020204" pitchFamily="34" charset="0"/>
              </a:rPr>
              <a:t>/</a:t>
            </a:r>
            <a:r>
              <a:rPr lang="en-US" b="1" dirty="0">
                <a:solidFill>
                  <a:srgbClr val="FF0000"/>
                </a:solidFill>
                <a:latin typeface="Open Sans" panose="020B0606030504020204" pitchFamily="34" charset="0"/>
              </a:rPr>
              <a:t>discordant</a:t>
            </a:r>
            <a:r>
              <a:rPr lang="en-US" dirty="0">
                <a:latin typeface="Open Sans" panose="020B0606030504020204" pitchFamily="34" charset="0"/>
              </a:rPr>
              <a:t>} are</a:t>
            </a:r>
          </a:p>
        </p:txBody>
      </p:sp>
      <p:pic>
        <p:nvPicPr>
          <p:cNvPr id="7" name="Picture 6"/>
          <p:cNvPicPr>
            <a:picLocks noChangeAspect="1"/>
          </p:cNvPicPr>
          <p:nvPr/>
        </p:nvPicPr>
        <p:blipFill>
          <a:blip r:embed="rId4"/>
          <a:stretch>
            <a:fillRect/>
          </a:stretch>
        </p:blipFill>
        <p:spPr>
          <a:xfrm>
            <a:off x="612113" y="4190713"/>
            <a:ext cx="2312062" cy="2133886"/>
          </a:xfrm>
          <a:prstGeom prst="rect">
            <a:avLst/>
          </a:prstGeom>
        </p:spPr>
      </p:pic>
      <p:pic>
        <p:nvPicPr>
          <p:cNvPr id="8" name="Picture 7"/>
          <p:cNvPicPr>
            <a:picLocks noChangeAspect="1"/>
          </p:cNvPicPr>
          <p:nvPr/>
        </p:nvPicPr>
        <p:blipFill>
          <a:blip r:embed="rId5"/>
          <a:stretch>
            <a:fillRect/>
          </a:stretch>
        </p:blipFill>
        <p:spPr>
          <a:xfrm>
            <a:off x="4610100" y="4875882"/>
            <a:ext cx="2373639" cy="763549"/>
          </a:xfrm>
          <a:prstGeom prst="rect">
            <a:avLst/>
          </a:prstGeom>
        </p:spPr>
      </p:pic>
    </p:spTree>
    <p:extLst>
      <p:ext uri="{BB962C8B-B14F-4D97-AF65-F5344CB8AC3E}">
        <p14:creationId xmlns:p14="http://schemas.microsoft.com/office/powerpoint/2010/main" val="658947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a:p>
        </p:txBody>
      </p:sp>
      <p:sp>
        <p:nvSpPr>
          <p:cNvPr id="4" name="Title 3"/>
          <p:cNvSpPr>
            <a:spLocks noGrp="1"/>
          </p:cNvSpPr>
          <p:nvPr>
            <p:ph type="title"/>
          </p:nvPr>
        </p:nvSpPr>
        <p:spPr/>
        <p:txBody>
          <a:bodyPr/>
          <a:lstStyle/>
          <a:p>
            <a:r>
              <a:rPr lang="en-US" dirty="0"/>
              <a:t>Extra Slides</a:t>
            </a:r>
          </a:p>
        </p:txBody>
      </p:sp>
    </p:spTree>
    <p:extLst>
      <p:ext uri="{BB962C8B-B14F-4D97-AF65-F5344CB8AC3E}">
        <p14:creationId xmlns:p14="http://schemas.microsoft.com/office/powerpoint/2010/main" val="2877617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Recommender Systems - Examples</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914400"/>
            <a:ext cx="3657600" cy="2627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914400"/>
            <a:ext cx="3657600" cy="2624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3764083"/>
            <a:ext cx="3657600" cy="2618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3759074"/>
            <a:ext cx="3657600" cy="26231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640" y="3759074"/>
            <a:ext cx="3657600" cy="2609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80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Accuracy, Relevance, and Rank</a:t>
            </a:r>
          </a:p>
        </p:txBody>
      </p:sp>
      <p:sp>
        <p:nvSpPr>
          <p:cNvPr id="3" name="Content Placeholder 2"/>
          <p:cNvSpPr>
            <a:spLocks noGrp="1"/>
          </p:cNvSpPr>
          <p:nvPr>
            <p:ph idx="1"/>
          </p:nvPr>
        </p:nvSpPr>
        <p:spPr/>
        <p:txBody>
          <a:bodyPr>
            <a:normAutofit fontScale="85000" lnSpcReduction="10000"/>
          </a:bodyPr>
          <a:lstStyle/>
          <a:p>
            <a:r>
              <a:rPr lang="en-US" dirty="0"/>
              <a:t>Coverage</a:t>
            </a:r>
          </a:p>
          <a:p>
            <a:pPr lvl="1"/>
            <a:r>
              <a:rPr lang="en-US" dirty="0"/>
              <a:t>Measure of the domain of items in the system over which the system can form predictions or make recommendations</a:t>
            </a:r>
          </a:p>
          <a:p>
            <a:r>
              <a:rPr lang="en-US" dirty="0"/>
              <a:t>Novelty and Serendipity</a:t>
            </a:r>
          </a:p>
          <a:p>
            <a:pPr lvl="1"/>
            <a:r>
              <a:rPr lang="en-US" dirty="0"/>
              <a:t>Helping users to find a surprisingly interesting item he might not have otherwise discovered</a:t>
            </a:r>
          </a:p>
          <a:p>
            <a:r>
              <a:rPr lang="en-US" dirty="0"/>
              <a:t>Confidence</a:t>
            </a:r>
          </a:p>
          <a:p>
            <a:pPr lvl="1"/>
            <a:r>
              <a:rPr lang="en-US" dirty="0"/>
              <a:t>How sure is the RS that its recommendation is accurate?</a:t>
            </a:r>
          </a:p>
          <a:p>
            <a:r>
              <a:rPr lang="en-US" dirty="0"/>
              <a:t>Diversity</a:t>
            </a:r>
          </a:p>
          <a:p>
            <a:r>
              <a:rPr lang="en-US" dirty="0"/>
              <a:t>Risk</a:t>
            </a:r>
          </a:p>
          <a:p>
            <a:r>
              <a:rPr lang="en-US" dirty="0"/>
              <a:t>Robustness</a:t>
            </a:r>
          </a:p>
          <a:p>
            <a:r>
              <a:rPr lang="en-US" dirty="0"/>
              <a:t>Privacy</a:t>
            </a:r>
          </a:p>
          <a:p>
            <a:r>
              <a:rPr lang="en-US" dirty="0" err="1"/>
              <a:t>Adaptivity</a:t>
            </a:r>
            <a:endParaRPr lang="en-US" dirty="0"/>
          </a:p>
          <a:p>
            <a:r>
              <a:rPr lang="en-US" dirty="0"/>
              <a:t>Scalability</a:t>
            </a:r>
          </a:p>
          <a:p>
            <a:endParaRPr lang="en-US" dirty="0"/>
          </a:p>
        </p:txBody>
      </p:sp>
    </p:spTree>
    <p:extLst>
      <p:ext uri="{BB962C8B-B14F-4D97-AF65-F5344CB8AC3E}">
        <p14:creationId xmlns:p14="http://schemas.microsoft.com/office/powerpoint/2010/main" val="3145264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a:p>
        </p:txBody>
      </p:sp>
      <p:sp>
        <p:nvSpPr>
          <p:cNvPr id="3" name="Title 2"/>
          <p:cNvSpPr>
            <a:spLocks noGrp="1"/>
          </p:cNvSpPr>
          <p:nvPr>
            <p:ph type="title"/>
          </p:nvPr>
        </p:nvSpPr>
        <p:spPr/>
        <p:txBody>
          <a:bodyPr/>
          <a:lstStyle/>
          <a:p>
            <a:r>
              <a:rPr lang="en-US" dirty="0"/>
              <a:t>Content Recommendation in Social Media</a:t>
            </a:r>
          </a:p>
        </p:txBody>
      </p:sp>
    </p:spTree>
    <p:extLst>
      <p:ext uri="{BB962C8B-B14F-4D97-AF65-F5344CB8AC3E}">
        <p14:creationId xmlns:p14="http://schemas.microsoft.com/office/powerpoint/2010/main" val="3722595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Recommendation</a:t>
            </a:r>
          </a:p>
        </p:txBody>
      </p:sp>
      <p:sp>
        <p:nvSpPr>
          <p:cNvPr id="3" name="Content Placeholder 2"/>
          <p:cNvSpPr>
            <a:spLocks noGrp="1"/>
          </p:cNvSpPr>
          <p:nvPr>
            <p:ph idx="1"/>
          </p:nvPr>
        </p:nvSpPr>
        <p:spPr/>
        <p:txBody>
          <a:bodyPr/>
          <a:lstStyle/>
          <a:p>
            <a:r>
              <a:rPr lang="en-US" dirty="0"/>
              <a:t>Related videos defined as videos that a user is likely to watch after having watched a video</a:t>
            </a:r>
          </a:p>
          <a:p>
            <a:r>
              <a:rPr lang="en-US" dirty="0"/>
              <a:t>Approaches to video recommendation:</a:t>
            </a:r>
          </a:p>
          <a:p>
            <a:pPr lvl="1"/>
            <a:r>
              <a:rPr lang="en-US" dirty="0"/>
              <a:t>Association rule mining </a:t>
            </a:r>
          </a:p>
          <a:p>
            <a:pPr lvl="1"/>
            <a:r>
              <a:rPr lang="en-US" dirty="0"/>
              <a:t>co-visitation</a:t>
            </a:r>
          </a:p>
        </p:txBody>
      </p:sp>
    </p:spTree>
    <p:extLst>
      <p:ext uri="{BB962C8B-B14F-4D97-AF65-F5344CB8AC3E}">
        <p14:creationId xmlns:p14="http://schemas.microsoft.com/office/powerpoint/2010/main" val="903117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Recommendation: Association Rule Mining</a:t>
            </a:r>
          </a:p>
        </p:txBody>
      </p:sp>
      <p:sp>
        <p:nvSpPr>
          <p:cNvPr id="3" name="Content Placeholder 2"/>
          <p:cNvSpPr>
            <a:spLocks noGrp="1"/>
          </p:cNvSpPr>
          <p:nvPr>
            <p:ph idx="1"/>
          </p:nvPr>
        </p:nvSpPr>
        <p:spPr>
          <a:xfrm>
            <a:off x="457200" y="1066800"/>
            <a:ext cx="8229600" cy="2209800"/>
          </a:xfrm>
        </p:spPr>
        <p:txBody>
          <a:bodyPr/>
          <a:lstStyle/>
          <a:p>
            <a:pPr marL="0" indent="0">
              <a:buNone/>
            </a:pPr>
            <a:r>
              <a:rPr lang="en-US" dirty="0"/>
              <a:t>System calculates the probability of watching </a:t>
            </a:r>
            <a:r>
              <a:rPr lang="en-US" dirty="0" err="1"/>
              <a:t>v</a:t>
            </a:r>
            <a:r>
              <a:rPr lang="en-US" baseline="-25000" dirty="0" err="1"/>
              <a:t>j</a:t>
            </a:r>
            <a:r>
              <a:rPr lang="en-US" dirty="0"/>
              <a:t> after the user watched v</a:t>
            </a:r>
            <a:r>
              <a:rPr lang="en-US" baseline="-25000" dirty="0"/>
              <a:t>i</a:t>
            </a:r>
            <a:r>
              <a:rPr lang="en-US" dirty="0"/>
              <a:t> and recommends top-N of highly ranked videos</a:t>
            </a:r>
          </a:p>
        </p:txBody>
      </p:sp>
      <p:pic>
        <p:nvPicPr>
          <p:cNvPr id="7170"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8800" y="3505200"/>
            <a:ext cx="5362575" cy="885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8754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Recommendation: Co-visitation</a:t>
            </a:r>
          </a:p>
        </p:txBody>
      </p:sp>
      <p:sp>
        <p:nvSpPr>
          <p:cNvPr id="3" name="Content Placeholder 2"/>
          <p:cNvSpPr>
            <a:spLocks noGrp="1"/>
          </p:cNvSpPr>
          <p:nvPr>
            <p:ph idx="1"/>
          </p:nvPr>
        </p:nvSpPr>
        <p:spPr>
          <a:xfrm>
            <a:off x="457200" y="1066800"/>
            <a:ext cx="8229600" cy="1905000"/>
          </a:xfrm>
        </p:spPr>
        <p:txBody>
          <a:bodyPr/>
          <a:lstStyle/>
          <a:p>
            <a:pPr marL="0" indent="0">
              <a:buNone/>
            </a:pPr>
            <a:r>
              <a:rPr lang="en-US" dirty="0"/>
              <a:t>Co-visitation score is a number that shows in a given time period, how often two videos co-watched within sessions</a:t>
            </a:r>
          </a:p>
        </p:txBody>
      </p:sp>
      <p:pic>
        <p:nvPicPr>
          <p:cNvPr id="8194"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1200" y="2895600"/>
            <a:ext cx="5076825" cy="10860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228600" y="5048071"/>
            <a:ext cx="8458200" cy="1569660"/>
          </a:xfrm>
          <a:prstGeom prst="rect">
            <a:avLst/>
          </a:prstGeom>
        </p:spPr>
        <p:txBody>
          <a:bodyPr wrap="square">
            <a:spAutoFit/>
          </a:bodyPr>
          <a:lstStyle/>
          <a:p>
            <a:r>
              <a:rPr lang="en-US" sz="2400" dirty="0" err="1">
                <a:latin typeface="Open Sans" panose="020B0606030504020204" pitchFamily="34" charset="0"/>
              </a:rPr>
              <a:t>c</a:t>
            </a:r>
            <a:r>
              <a:rPr lang="en-US" sz="2400" baseline="-25000" dirty="0" err="1">
                <a:latin typeface="Open Sans" panose="020B0606030504020204" pitchFamily="34" charset="0"/>
              </a:rPr>
              <a:t>ij</a:t>
            </a:r>
            <a:r>
              <a:rPr lang="en-US" sz="2400" dirty="0">
                <a:latin typeface="Open Sans" panose="020B0606030504020204" pitchFamily="34" charset="0"/>
              </a:rPr>
              <a:t> is the number of co-watches for videos v</a:t>
            </a:r>
            <a:r>
              <a:rPr lang="en-US" sz="2400" baseline="-25000" dirty="0">
                <a:latin typeface="Open Sans" panose="020B0606030504020204" pitchFamily="34" charset="0"/>
              </a:rPr>
              <a:t>i</a:t>
            </a:r>
            <a:r>
              <a:rPr lang="en-US" sz="2400" dirty="0">
                <a:latin typeface="Open Sans" panose="020B0606030504020204" pitchFamily="34" charset="0"/>
              </a:rPr>
              <a:t> and </a:t>
            </a:r>
            <a:r>
              <a:rPr lang="en-US" sz="2400" dirty="0" err="1">
                <a:latin typeface="Open Sans" panose="020B0606030504020204" pitchFamily="34" charset="0"/>
              </a:rPr>
              <a:t>v</a:t>
            </a:r>
            <a:r>
              <a:rPr lang="en-US" sz="2400" baseline="-25000" dirty="0" err="1">
                <a:latin typeface="Open Sans" panose="020B0606030504020204" pitchFamily="34" charset="0"/>
              </a:rPr>
              <a:t>j</a:t>
            </a:r>
            <a:r>
              <a:rPr lang="en-US" sz="2400" dirty="0">
                <a:latin typeface="Open Sans" panose="020B0606030504020204" pitchFamily="34" charset="0"/>
              </a:rPr>
              <a:t> and f (v</a:t>
            </a:r>
            <a:r>
              <a:rPr lang="en-US" sz="2400" baseline="-25000" dirty="0">
                <a:latin typeface="Open Sans" panose="020B0606030504020204" pitchFamily="34" charset="0"/>
              </a:rPr>
              <a:t>i</a:t>
            </a:r>
            <a:r>
              <a:rPr lang="en-US" sz="2400" dirty="0">
                <a:latin typeface="Open Sans" panose="020B0606030504020204" pitchFamily="34" charset="0"/>
              </a:rPr>
              <a:t>, </a:t>
            </a:r>
            <a:r>
              <a:rPr lang="en-US" sz="2400" dirty="0" err="1">
                <a:latin typeface="Open Sans" panose="020B0606030504020204" pitchFamily="34" charset="0"/>
              </a:rPr>
              <a:t>v</a:t>
            </a:r>
            <a:r>
              <a:rPr lang="en-US" sz="2400" baseline="-25000" dirty="0" err="1">
                <a:latin typeface="Open Sans" panose="020B0606030504020204" pitchFamily="34" charset="0"/>
              </a:rPr>
              <a:t>j</a:t>
            </a:r>
            <a:r>
              <a:rPr lang="en-US" sz="2400" dirty="0">
                <a:latin typeface="Open Sans" panose="020B0606030504020204" pitchFamily="34" charset="0"/>
              </a:rPr>
              <a:t>) is a normalization factor regarding the popularity of two videos, e.g., e the product of the videos’ popularity (the number of views).</a:t>
            </a:r>
          </a:p>
        </p:txBody>
      </p:sp>
    </p:spTree>
    <p:extLst>
      <p:ext uri="{BB962C8B-B14F-4D97-AF65-F5344CB8AC3E}">
        <p14:creationId xmlns:p14="http://schemas.microsoft.com/office/powerpoint/2010/main" val="3134211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Recommendation</a:t>
            </a:r>
          </a:p>
        </p:txBody>
      </p:sp>
      <p:sp>
        <p:nvSpPr>
          <p:cNvPr id="3" name="Content Placeholder 2"/>
          <p:cNvSpPr>
            <a:spLocks noGrp="1"/>
          </p:cNvSpPr>
          <p:nvPr>
            <p:ph idx="1"/>
          </p:nvPr>
        </p:nvSpPr>
        <p:spPr/>
        <p:txBody>
          <a:bodyPr/>
          <a:lstStyle/>
          <a:p>
            <a:r>
              <a:rPr lang="en-US" dirty="0"/>
              <a:t>Tag recommendation is the process of recommending appropriate tags to be applied by the user per specific item annotation</a:t>
            </a:r>
          </a:p>
          <a:p>
            <a:endParaRPr lang="en-US" dirty="0"/>
          </a:p>
          <a:p>
            <a:r>
              <a:rPr lang="en-US" dirty="0"/>
              <a:t>Approaches:</a:t>
            </a:r>
          </a:p>
          <a:p>
            <a:pPr lvl="1"/>
            <a:r>
              <a:rPr lang="en-US" dirty="0"/>
              <a:t>Recommending the most popular tags</a:t>
            </a:r>
          </a:p>
          <a:p>
            <a:pPr lvl="1"/>
            <a:r>
              <a:rPr lang="en-US" dirty="0"/>
              <a:t>Collaborative Filtering</a:t>
            </a:r>
          </a:p>
          <a:p>
            <a:pPr lvl="1"/>
            <a:r>
              <a:rPr lang="en-US" dirty="0"/>
              <a:t>Content-based Tag Recommendation</a:t>
            </a:r>
          </a:p>
          <a:p>
            <a:pPr lvl="1"/>
            <a:r>
              <a:rPr lang="en-US" dirty="0"/>
              <a:t>Graph-based</a:t>
            </a:r>
          </a:p>
        </p:txBody>
      </p:sp>
    </p:spTree>
    <p:extLst>
      <p:ext uri="{BB962C8B-B14F-4D97-AF65-F5344CB8AC3E}">
        <p14:creationId xmlns:p14="http://schemas.microsoft.com/office/powerpoint/2010/main" val="1691947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Tag Recommendation: Popularity-based and CF Approaches </a:t>
            </a:r>
          </a:p>
        </p:txBody>
      </p:sp>
      <p:sp>
        <p:nvSpPr>
          <p:cNvPr id="3" name="Content Placeholder 2"/>
          <p:cNvSpPr>
            <a:spLocks noGrp="1"/>
          </p:cNvSpPr>
          <p:nvPr>
            <p:ph idx="1"/>
          </p:nvPr>
        </p:nvSpPr>
        <p:spPr/>
        <p:txBody>
          <a:bodyPr/>
          <a:lstStyle/>
          <a:p>
            <a:pPr marL="0" indent="0">
              <a:buNone/>
            </a:pPr>
            <a:r>
              <a:rPr lang="en-US" b="1" dirty="0"/>
              <a:t>Recommend the most popular tags</a:t>
            </a:r>
            <a:endParaRPr lang="en-US" dirty="0"/>
          </a:p>
          <a:p>
            <a:pPr marL="914400" lvl="1" indent="-514350"/>
            <a:r>
              <a:rPr lang="en-US" dirty="0"/>
              <a:t>Popular tags already assigned for the target item</a:t>
            </a:r>
          </a:p>
          <a:p>
            <a:pPr marL="914400" lvl="1" indent="-514350"/>
            <a:r>
              <a:rPr lang="en-US" dirty="0"/>
              <a:t>Frequent tags previously used by the user, and</a:t>
            </a:r>
          </a:p>
          <a:p>
            <a:pPr marL="914400" lvl="1" indent="-514350"/>
            <a:r>
              <a:rPr lang="en-US" dirty="0"/>
              <a:t>Tags co-occurred with already assigned tags.</a:t>
            </a:r>
          </a:p>
          <a:p>
            <a:pPr marL="0" indent="0">
              <a:buNone/>
            </a:pPr>
            <a:r>
              <a:rPr lang="en-US" b="1" dirty="0"/>
              <a:t>Collaborative filtering</a:t>
            </a:r>
          </a:p>
          <a:p>
            <a:pPr marL="914400" lvl="1" indent="-514350"/>
            <a:r>
              <a:rPr lang="en-US" dirty="0"/>
              <a:t>It can use item-based or user-based approaches. </a:t>
            </a:r>
          </a:p>
          <a:p>
            <a:pPr marL="914400" lvl="1" indent="-514350"/>
            <a:r>
              <a:rPr lang="en-US" dirty="0"/>
              <a:t>Or it may use a hybrid approach by recommending tags given by similar users to similar items.</a:t>
            </a:r>
          </a:p>
        </p:txBody>
      </p:sp>
    </p:spTree>
    <p:extLst>
      <p:ext uri="{BB962C8B-B14F-4D97-AF65-F5344CB8AC3E}">
        <p14:creationId xmlns:p14="http://schemas.microsoft.com/office/powerpoint/2010/main" val="6252030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Tag Recommendation: Content- and Graph-based Approaches </a:t>
            </a:r>
            <a:endParaRPr lang="en-US" sz="2800" dirty="0"/>
          </a:p>
        </p:txBody>
      </p:sp>
      <p:sp>
        <p:nvSpPr>
          <p:cNvPr id="3" name="Content Placeholder 2"/>
          <p:cNvSpPr>
            <a:spLocks noGrp="1"/>
          </p:cNvSpPr>
          <p:nvPr>
            <p:ph idx="1"/>
          </p:nvPr>
        </p:nvSpPr>
        <p:spPr/>
        <p:txBody>
          <a:bodyPr>
            <a:normAutofit/>
          </a:bodyPr>
          <a:lstStyle/>
          <a:p>
            <a:pPr marL="0" indent="0">
              <a:buNone/>
            </a:pPr>
            <a:r>
              <a:rPr lang="en-US" b="1" dirty="0"/>
              <a:t>Content-based Tag Recommendation</a:t>
            </a:r>
            <a:endParaRPr lang="en-US" dirty="0"/>
          </a:p>
          <a:p>
            <a:pPr marL="914400" lvl="1" indent="-514350"/>
            <a:r>
              <a:rPr lang="en-US" dirty="0"/>
              <a:t>This can be done by recommending keywords from the item’s associated text or tags that have the highest co-occurrence with important keywords.</a:t>
            </a:r>
          </a:p>
          <a:p>
            <a:pPr marL="0" indent="0">
              <a:buNone/>
            </a:pPr>
            <a:r>
              <a:rPr lang="en-US" b="1" dirty="0"/>
              <a:t>Graph-based Approaches</a:t>
            </a:r>
          </a:p>
          <a:p>
            <a:pPr marL="914400" lvl="1" indent="-514350"/>
            <a:r>
              <a:rPr lang="en-US" dirty="0"/>
              <a:t>The </a:t>
            </a:r>
            <a:r>
              <a:rPr lang="en-US" dirty="0" err="1"/>
              <a:t>FolkRank</a:t>
            </a:r>
            <a:r>
              <a:rPr lang="en-US" dirty="0"/>
              <a:t> algorithm is an example. Its idea is: a resource which is tagged with tags by </a:t>
            </a:r>
            <a:r>
              <a:rPr lang="en-US" i="1" dirty="0"/>
              <a:t>important</a:t>
            </a:r>
            <a:r>
              <a:rPr lang="en-US" dirty="0"/>
              <a:t> users should be important.</a:t>
            </a:r>
          </a:p>
        </p:txBody>
      </p:sp>
    </p:spTree>
    <p:extLst>
      <p:ext uri="{BB962C8B-B14F-4D97-AF65-F5344CB8AC3E}">
        <p14:creationId xmlns:p14="http://schemas.microsoft.com/office/powerpoint/2010/main" val="509753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 Recommendation</a:t>
            </a:r>
          </a:p>
        </p:txBody>
      </p:sp>
      <p:sp>
        <p:nvSpPr>
          <p:cNvPr id="3" name="Content Placeholder 2"/>
          <p:cNvSpPr>
            <a:spLocks noGrp="1"/>
          </p:cNvSpPr>
          <p:nvPr>
            <p:ph idx="1"/>
          </p:nvPr>
        </p:nvSpPr>
        <p:spPr/>
        <p:txBody>
          <a:bodyPr/>
          <a:lstStyle/>
          <a:p>
            <a:r>
              <a:rPr lang="en-US" dirty="0"/>
              <a:t>A recommended news should be of interest to the user if it is recent or fresh, diverse, and not very similar (the same) to the other news the user recently read.</a:t>
            </a:r>
          </a:p>
          <a:p>
            <a:r>
              <a:rPr lang="en-US" dirty="0"/>
              <a:t>Regular recommender systems might not be used for news as </a:t>
            </a:r>
            <a:r>
              <a:rPr lang="en-US" dirty="0" err="1"/>
              <a:t>recency</a:t>
            </a:r>
            <a:r>
              <a:rPr lang="en-US" dirty="0"/>
              <a:t> is one of the most important factors for a piece of news.</a:t>
            </a:r>
          </a:p>
        </p:txBody>
      </p:sp>
    </p:spTree>
    <p:extLst>
      <p:ext uri="{BB962C8B-B14F-4D97-AF65-F5344CB8AC3E}">
        <p14:creationId xmlns:p14="http://schemas.microsoft.com/office/powerpoint/2010/main" val="3021747146"/>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Blog Recommendation</a:t>
            </a:r>
          </a:p>
        </p:txBody>
      </p:sp>
      <p:sp>
        <p:nvSpPr>
          <p:cNvPr id="3" name="Content Placeholder 2"/>
          <p:cNvSpPr>
            <a:spLocks noGrp="1"/>
          </p:cNvSpPr>
          <p:nvPr>
            <p:ph idx="1"/>
          </p:nvPr>
        </p:nvSpPr>
        <p:spPr/>
        <p:txBody>
          <a:bodyPr/>
          <a:lstStyle/>
          <a:p>
            <a:r>
              <a:rPr lang="en-US" dirty="0"/>
              <a:t>The blog recommendation is the task of finding relevant blogs in response to a query</a:t>
            </a:r>
          </a:p>
          <a:p>
            <a:r>
              <a:rPr lang="en-US" dirty="0"/>
              <a:t>Blog relevance ranking differs from classical document retrieval and ranking in several ways: </a:t>
            </a:r>
          </a:p>
          <a:p>
            <a:pPr lvl="1"/>
            <a:r>
              <a:rPr lang="en-US" dirty="0"/>
              <a:t>How to deal with blog posts</a:t>
            </a:r>
          </a:p>
          <a:p>
            <a:pPr lvl="1"/>
            <a:r>
              <a:rPr lang="en-US" dirty="0"/>
              <a:t>How to come up with reliable queries as user queries represent current interests in the topic</a:t>
            </a:r>
          </a:p>
        </p:txBody>
      </p:sp>
    </p:spTree>
    <p:extLst>
      <p:ext uri="{BB962C8B-B14F-4D97-AF65-F5344CB8AC3E}">
        <p14:creationId xmlns:p14="http://schemas.microsoft.com/office/powerpoint/2010/main" val="826778590"/>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Idea behind Recommender Systems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514600"/>
                <a:ext cx="8229600" cy="3870960"/>
              </a:xfrm>
            </p:spPr>
            <p:txBody>
              <a:bodyPr>
                <a:normAutofit lnSpcReduction="10000"/>
              </a:bodyPr>
              <a:lstStyle/>
              <a:p>
                <a:r>
                  <a:rPr lang="en-US" dirty="0"/>
                  <a:t>Users’ preferences are likely to remain stable, and change smoothly over time.</a:t>
                </a:r>
              </a:p>
              <a:p>
                <a:pPr lvl="1"/>
                <a:r>
                  <a:rPr lang="en-US" dirty="0"/>
                  <a:t>By watching the past users’ or groups’ preferences, we try to predict their future interests</a:t>
                </a:r>
              </a:p>
              <a:p>
                <a:pPr lvl="1"/>
                <a:r>
                  <a:rPr lang="en-US" dirty="0"/>
                  <a:t>Then we can recommend items of interest to them</a:t>
                </a:r>
              </a:p>
              <a:p>
                <a:endParaRPr lang="en-US" dirty="0"/>
              </a:p>
              <a:p>
                <a:r>
                  <a:rPr lang="en-US" dirty="0"/>
                  <a:t>Formally, a recommender system takes a set of users </a:t>
                </a:r>
                <a14:m>
                  <m:oMath xmlns:m="http://schemas.openxmlformats.org/officeDocument/2006/math">
                    <m:r>
                      <a:rPr lang="en-US" i="1" dirty="0" smtClean="0">
                        <a:latin typeface="Cambria Math" panose="02040503050406030204" pitchFamily="18" charset="0"/>
                      </a:rPr>
                      <m:t>𝑈</m:t>
                    </m:r>
                  </m:oMath>
                </a14:m>
                <a:r>
                  <a:rPr lang="en-US" dirty="0"/>
                  <a:t> and a set of items </a:t>
                </a:r>
                <a14:m>
                  <m:oMath xmlns:m="http://schemas.openxmlformats.org/officeDocument/2006/math">
                    <m:r>
                      <a:rPr lang="en-US" i="1" dirty="0" smtClean="0">
                        <a:latin typeface="Cambria Math" panose="02040503050406030204" pitchFamily="18" charset="0"/>
                      </a:rPr>
                      <m:t>𝐼</m:t>
                    </m:r>
                  </m:oMath>
                </a14:m>
                <a:r>
                  <a:rPr lang="en-US" dirty="0"/>
                  <a:t> and learns a function </a:t>
                </a:r>
                <a14:m>
                  <m:oMath xmlns:m="http://schemas.openxmlformats.org/officeDocument/2006/math">
                    <m:r>
                      <a:rPr lang="en-US" i="1" dirty="0" smtClean="0">
                        <a:latin typeface="Cambria Math" panose="02040503050406030204" pitchFamily="18" charset="0"/>
                      </a:rPr>
                      <m:t>𝑓</m:t>
                    </m:r>
                  </m:oMath>
                </a14:m>
                <a:r>
                  <a:rPr lang="en-US" dirty="0"/>
                  <a:t> such that: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514600"/>
                <a:ext cx="8229600" cy="3870960"/>
              </a:xfrm>
              <a:blipFill rotWithShape="0">
                <a:blip r:embed="rId3"/>
                <a:stretch>
                  <a:fillRect l="-1333" t="-2835" r="-889"/>
                </a:stretch>
              </a:blipFill>
            </p:spPr>
            <p:txBody>
              <a:bodyPr/>
              <a:lstStyle/>
              <a:p>
                <a:r>
                  <a:rPr lang="en-US">
                    <a:noFill/>
                  </a:rPr>
                  <a:t> </a:t>
                </a:r>
              </a:p>
            </p:txBody>
          </p:sp>
        </mc:Fallback>
      </mc:AlternateContent>
      <p:sp>
        <p:nvSpPr>
          <p:cNvPr id="4" name="Rectangle 3"/>
          <p:cNvSpPr/>
          <p:nvPr/>
        </p:nvSpPr>
        <p:spPr>
          <a:xfrm>
            <a:off x="152400" y="1051633"/>
            <a:ext cx="8763000" cy="83099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400" b="1" dirty="0">
                <a:latin typeface="Open Sans" panose="020B0606030504020204" pitchFamily="34" charset="0"/>
              </a:rPr>
              <a:t>Use historical data such as the user’s past preferences or similar  users’ past preferences to predict future likes</a:t>
            </a:r>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39143" y="6057943"/>
            <a:ext cx="2342857" cy="342857"/>
          </a:xfrm>
          <a:prstGeom prst="rect">
            <a:avLst/>
          </a:prstGeom>
        </p:spPr>
      </p:pic>
    </p:spTree>
    <p:extLst>
      <p:ext uri="{BB962C8B-B14F-4D97-AF65-F5344CB8AC3E}">
        <p14:creationId xmlns:p14="http://schemas.microsoft.com/office/powerpoint/2010/main" val="6657908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Blog Recommendation: An Algorithm</a:t>
            </a:r>
          </a:p>
        </p:txBody>
      </p:sp>
      <p:sp>
        <p:nvSpPr>
          <p:cNvPr id="3" name="Content Placeholder 2"/>
          <p:cNvSpPr>
            <a:spLocks noGrp="1"/>
          </p:cNvSpPr>
          <p:nvPr>
            <p:ph idx="1"/>
          </p:nvPr>
        </p:nvSpPr>
        <p:spPr/>
        <p:txBody>
          <a:bodyPr>
            <a:normAutofit fontScale="92500" lnSpcReduction="20000"/>
          </a:bodyPr>
          <a:lstStyle/>
          <a:p>
            <a:r>
              <a:rPr lang="en-US" dirty="0"/>
              <a:t>A solution for the first problem is using </a:t>
            </a:r>
            <a:r>
              <a:rPr lang="en-US" i="1" dirty="0"/>
              <a:t>two different </a:t>
            </a:r>
            <a:r>
              <a:rPr lang="en-US" dirty="0"/>
              <a:t>document models </a:t>
            </a:r>
          </a:p>
          <a:p>
            <a:pPr lvl="1"/>
            <a:r>
              <a:rPr lang="en-US" dirty="0"/>
              <a:t>Large document model: entire blog as a whole </a:t>
            </a:r>
          </a:p>
          <a:p>
            <a:pPr lvl="1"/>
            <a:r>
              <a:rPr lang="en-US" dirty="0"/>
              <a:t>Small document model: each blog post as a document.</a:t>
            </a:r>
          </a:p>
          <a:p>
            <a:r>
              <a:rPr lang="en-US" dirty="0"/>
              <a:t>The second problem can be solved by </a:t>
            </a:r>
            <a:r>
              <a:rPr lang="en-US" i="1" dirty="0"/>
              <a:t>query expansion</a:t>
            </a:r>
          </a:p>
          <a:p>
            <a:pPr lvl="1"/>
            <a:r>
              <a:rPr lang="en-US" dirty="0"/>
              <a:t>Query Expansion (QE) is the process of reformulating a seed query to improve retrieval performance in information retrieval operations). </a:t>
            </a:r>
          </a:p>
          <a:p>
            <a:pPr lvl="2"/>
            <a:r>
              <a:rPr lang="en-US" dirty="0"/>
              <a:t>Using </a:t>
            </a:r>
            <a:r>
              <a:rPr lang="en-US" dirty="0" err="1"/>
              <a:t>wikipedia</a:t>
            </a:r>
            <a:r>
              <a:rPr lang="en-US" dirty="0"/>
              <a:t> is an often used method for query expansion: the query is sent to Wikipedia, and the retrieved wiki articles are now </a:t>
            </a:r>
            <a:r>
              <a:rPr lang="en-US" i="1" dirty="0"/>
              <a:t>new queries </a:t>
            </a:r>
            <a:r>
              <a:rPr lang="en-US" dirty="0"/>
              <a:t>and will be used for blog searching.</a:t>
            </a:r>
          </a:p>
          <a:p>
            <a:r>
              <a:rPr lang="en-US" dirty="0"/>
              <a:t>After solving these two problems of blogs, we can use existing recommendation systems to get the blog recommendation.</a:t>
            </a:r>
          </a:p>
        </p:txBody>
      </p:sp>
    </p:spTree>
    <p:extLst>
      <p:ext uri="{BB962C8B-B14F-4D97-AF65-F5344CB8AC3E}">
        <p14:creationId xmlns:p14="http://schemas.microsoft.com/office/powerpoint/2010/main" val="531627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31899"/>
            <a:ext cx="9052560" cy="731520"/>
          </a:xfrm>
        </p:spPr>
        <p:txBody>
          <a:bodyPr/>
          <a:lstStyle/>
          <a:p>
            <a:r>
              <a:rPr lang="en-US" dirty="0"/>
              <a:t>Social Media Content Recommendation: Tag Based </a:t>
            </a:r>
          </a:p>
        </p:txBody>
      </p:sp>
      <p:sp>
        <p:nvSpPr>
          <p:cNvPr id="3" name="Content Placeholder 2"/>
          <p:cNvSpPr>
            <a:spLocks noGrp="1"/>
          </p:cNvSpPr>
          <p:nvPr>
            <p:ph idx="1"/>
          </p:nvPr>
        </p:nvSpPr>
        <p:spPr/>
        <p:txBody>
          <a:bodyPr>
            <a:normAutofit fontScale="92500" lnSpcReduction="20000"/>
          </a:bodyPr>
          <a:lstStyle/>
          <a:p>
            <a:r>
              <a:rPr lang="en-US" dirty="0"/>
              <a:t>People use tags to summarize, remember, and organize information. </a:t>
            </a:r>
          </a:p>
          <a:p>
            <a:r>
              <a:rPr lang="en-US" dirty="0"/>
              <a:t>Tags are a powerful tool for social navigation, helping people to share and discover new information contributed by other community members.</a:t>
            </a:r>
          </a:p>
          <a:p>
            <a:r>
              <a:rPr lang="en-US" dirty="0"/>
              <a:t>Tags promote </a:t>
            </a:r>
            <a:r>
              <a:rPr lang="en-US" i="1" dirty="0"/>
              <a:t>social navigation </a:t>
            </a:r>
            <a:r>
              <a:rPr lang="en-US" dirty="0"/>
              <a:t>by their vocabulary, or the set of tags used by members of the community. </a:t>
            </a:r>
          </a:p>
          <a:p>
            <a:r>
              <a:rPr lang="en-US" dirty="0"/>
              <a:t>Instead of imposing controlled vocabulary or categories, tagging systems’ vocabulary emerges organically from the tags chosen or created by individual members.</a:t>
            </a:r>
          </a:p>
          <a:p>
            <a:r>
              <a:rPr lang="en-US" dirty="0"/>
              <a:t>A tag-based recommendation system uses tags to recommend items.</a:t>
            </a:r>
          </a:p>
        </p:txBody>
      </p:sp>
    </p:spTree>
    <p:extLst>
      <p:ext uri="{BB962C8B-B14F-4D97-AF65-F5344CB8AC3E}">
        <p14:creationId xmlns:p14="http://schemas.microsoft.com/office/powerpoint/2010/main" val="4243649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Based Recommendation</a:t>
            </a:r>
          </a:p>
        </p:txBody>
      </p:sp>
      <p:sp>
        <p:nvSpPr>
          <p:cNvPr id="3" name="Content Placeholder 2"/>
          <p:cNvSpPr>
            <a:spLocks noGrp="1"/>
          </p:cNvSpPr>
          <p:nvPr>
            <p:ph idx="1"/>
          </p:nvPr>
        </p:nvSpPr>
        <p:spPr/>
        <p:txBody>
          <a:bodyPr/>
          <a:lstStyle/>
          <a:p>
            <a:r>
              <a:rPr lang="en-US" dirty="0"/>
              <a:t>Algorithms combining tags with recommenders provide both the automation inherent in recommenders, and the ﬂexibility and conceptual comprehensibility inherent in the tagging system.</a:t>
            </a:r>
          </a:p>
          <a:p>
            <a:endParaRPr lang="en-US" dirty="0"/>
          </a:p>
        </p:txBody>
      </p:sp>
    </p:spTree>
    <p:extLst>
      <p:ext uri="{BB962C8B-B14F-4D97-AF65-F5344CB8AC3E}">
        <p14:creationId xmlns:p14="http://schemas.microsoft.com/office/powerpoint/2010/main" val="18979173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a:p>
        </p:txBody>
      </p:sp>
      <p:sp>
        <p:nvSpPr>
          <p:cNvPr id="3" name="Title 2"/>
          <p:cNvSpPr>
            <a:spLocks noGrp="1"/>
          </p:cNvSpPr>
          <p:nvPr>
            <p:ph type="title"/>
          </p:nvPr>
        </p:nvSpPr>
        <p:spPr/>
        <p:txBody>
          <a:bodyPr/>
          <a:lstStyle/>
          <a:p>
            <a:r>
              <a:rPr lang="en-US" dirty="0"/>
              <a:t>Hybrid Approaches to Recommendation</a:t>
            </a:r>
          </a:p>
        </p:txBody>
      </p:sp>
    </p:spTree>
    <p:extLst>
      <p:ext uri="{BB962C8B-B14F-4D97-AF65-F5344CB8AC3E}">
        <p14:creationId xmlns:p14="http://schemas.microsoft.com/office/powerpoint/2010/main" val="1897880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hybridization</a:t>
            </a:r>
          </a:p>
        </p:txBody>
      </p:sp>
      <p:sp>
        <p:nvSpPr>
          <p:cNvPr id="3" name="Content Placeholder 2"/>
          <p:cNvSpPr>
            <a:spLocks noGrp="1"/>
          </p:cNvSpPr>
          <p:nvPr>
            <p:ph idx="1"/>
          </p:nvPr>
        </p:nvSpPr>
        <p:spPr/>
        <p:txBody>
          <a:bodyPr>
            <a:normAutofit/>
          </a:bodyPr>
          <a:lstStyle/>
          <a:p>
            <a:r>
              <a:rPr lang="en-US" dirty="0"/>
              <a:t>This approach uses more than one recommender system and puts the recommender systems in a line. </a:t>
            </a:r>
          </a:p>
          <a:p>
            <a:r>
              <a:rPr lang="en-US" dirty="0"/>
              <a:t>The result of one recommender is the input for another one. </a:t>
            </a:r>
          </a:p>
          <a:p>
            <a:r>
              <a:rPr lang="en-US" dirty="0"/>
              <a:t>The earlier recommender can make a model of the input and pass it to the next recommender system or can generate a list of recommendations to be used by the next recommender system.</a:t>
            </a:r>
          </a:p>
        </p:txBody>
      </p:sp>
    </p:spTree>
    <p:extLst>
      <p:ext uri="{BB962C8B-B14F-4D97-AF65-F5344CB8AC3E}">
        <p14:creationId xmlns:p14="http://schemas.microsoft.com/office/powerpoint/2010/main" val="29628950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Parallelized hybridization</a:t>
            </a:r>
          </a:p>
        </p:txBody>
      </p:sp>
      <p:sp>
        <p:nvSpPr>
          <p:cNvPr id="5" name="Content Placeholder 4"/>
          <p:cNvSpPr>
            <a:spLocks noGrp="1"/>
          </p:cNvSpPr>
          <p:nvPr>
            <p:ph idx="1"/>
          </p:nvPr>
        </p:nvSpPr>
        <p:spPr/>
        <p:txBody>
          <a:bodyPr>
            <a:normAutofit lnSpcReduction="10000"/>
          </a:bodyPr>
          <a:lstStyle/>
          <a:p>
            <a:r>
              <a:rPr lang="en-US" dirty="0"/>
              <a:t>We use more than one recommender algorithm. </a:t>
            </a:r>
          </a:p>
          <a:p>
            <a:r>
              <a:rPr lang="en-US" dirty="0"/>
              <a:t>The hybridization process gets the result of recommenders, combines them and generates the final recommendation. </a:t>
            </a:r>
          </a:p>
          <a:p>
            <a:r>
              <a:rPr lang="en-US" dirty="0"/>
              <a:t>Different methods can be used to combine the results of other recommenders such as:</a:t>
            </a:r>
          </a:p>
          <a:p>
            <a:pPr lvl="1"/>
            <a:r>
              <a:rPr lang="en-US" dirty="0"/>
              <a:t>Mixed (a union of results from all recommender systems), </a:t>
            </a:r>
          </a:p>
          <a:p>
            <a:pPr lvl="1"/>
            <a:r>
              <a:rPr lang="en-US" dirty="0"/>
              <a:t>Weighted (a weighted combination of the results), </a:t>
            </a:r>
          </a:p>
          <a:p>
            <a:pPr lvl="1"/>
            <a:r>
              <a:rPr lang="en-US" dirty="0"/>
              <a:t>Switching (use results from specific recommender systems for specific tasks),</a:t>
            </a:r>
          </a:p>
          <a:p>
            <a:pPr lvl="1"/>
            <a:r>
              <a:rPr lang="en-US" dirty="0"/>
              <a:t>Majority voting.</a:t>
            </a:r>
          </a:p>
        </p:txBody>
      </p:sp>
    </p:spTree>
    <p:extLst>
      <p:ext uri="{BB962C8B-B14F-4D97-AF65-F5344CB8AC3E}">
        <p14:creationId xmlns:p14="http://schemas.microsoft.com/office/powerpoint/2010/main" val="31806263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7"/>
          </p:nvPr>
        </p:nvSpPr>
        <p:spPr/>
        <p:txBody>
          <a:bodyPr/>
          <a:lstStyle/>
          <a:p>
            <a:pPr marL="0" indent="0">
              <a:buNone/>
            </a:pPr>
            <a:r>
              <a:rPr lang="en-US" dirty="0"/>
              <a:t>The digital camera X is the best for you because …</a:t>
            </a:r>
          </a:p>
        </p:txBody>
      </p:sp>
      <p:sp>
        <p:nvSpPr>
          <p:cNvPr id="2" name="Title 1"/>
          <p:cNvSpPr>
            <a:spLocks noGrp="1"/>
          </p:cNvSpPr>
          <p:nvPr>
            <p:ph type="title"/>
          </p:nvPr>
        </p:nvSpPr>
        <p:spPr/>
        <p:txBody>
          <a:bodyPr/>
          <a:lstStyle/>
          <a:p>
            <a:r>
              <a:rPr lang="en-US" dirty="0"/>
              <a:t>Recommendation Explanation</a:t>
            </a:r>
          </a:p>
        </p:txBody>
      </p:sp>
    </p:spTree>
    <p:extLst>
      <p:ext uri="{BB962C8B-B14F-4D97-AF65-F5344CB8AC3E}">
        <p14:creationId xmlns:p14="http://schemas.microsoft.com/office/powerpoint/2010/main" val="942510535"/>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Confidence</a:t>
            </a:r>
          </a:p>
        </p:txBody>
      </p:sp>
      <p:sp>
        <p:nvSpPr>
          <p:cNvPr id="5" name="Content Placeholder 4"/>
          <p:cNvSpPr>
            <a:spLocks noGrp="1"/>
          </p:cNvSpPr>
          <p:nvPr>
            <p:ph idx="1"/>
          </p:nvPr>
        </p:nvSpPr>
        <p:spPr/>
        <p:txBody>
          <a:bodyPr/>
          <a:lstStyle/>
          <a:p>
            <a:r>
              <a:rPr lang="en-US" dirty="0"/>
              <a:t>Why would someone distrust a recommendation?</a:t>
            </a:r>
          </a:p>
          <a:p>
            <a:pPr lvl="1"/>
            <a:r>
              <a:rPr lang="en-US" dirty="0"/>
              <a:t>Can I trust the provider?</a:t>
            </a:r>
          </a:p>
          <a:p>
            <a:pPr lvl="1"/>
            <a:r>
              <a:rPr lang="en-US" dirty="0"/>
              <a:t>How does this work, anyway?</a:t>
            </a:r>
          </a:p>
          <a:p>
            <a:pPr lvl="1"/>
            <a:r>
              <a:rPr lang="en-US" dirty="0"/>
              <a:t>Does the system know enough about me?</a:t>
            </a:r>
          </a:p>
          <a:p>
            <a:pPr lvl="1"/>
            <a:r>
              <a:rPr lang="en-US" dirty="0"/>
              <a:t>Does the system know enough about the item it is recommending?</a:t>
            </a:r>
          </a:p>
          <a:p>
            <a:pPr lvl="1"/>
            <a:r>
              <a:rPr lang="en-US" dirty="0"/>
              <a:t>How sure is it?</a:t>
            </a:r>
          </a:p>
        </p:txBody>
      </p:sp>
    </p:spTree>
    <p:extLst>
      <p:ext uri="{BB962C8B-B14F-4D97-AF65-F5344CB8AC3E}">
        <p14:creationId xmlns:p14="http://schemas.microsoft.com/office/powerpoint/2010/main" val="168710330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Confidence Challenge</a:t>
            </a:r>
          </a:p>
        </p:txBody>
      </p:sp>
      <p:sp>
        <p:nvSpPr>
          <p:cNvPr id="3" name="Content Placeholder 2"/>
          <p:cNvSpPr>
            <a:spLocks noGrp="1"/>
          </p:cNvSpPr>
          <p:nvPr>
            <p:ph idx="1"/>
          </p:nvPr>
        </p:nvSpPr>
        <p:spPr/>
        <p:txBody>
          <a:bodyPr/>
          <a:lstStyle/>
          <a:p>
            <a:r>
              <a:rPr lang="en-US" dirty="0"/>
              <a:t>Why should users believe recommendations?</a:t>
            </a:r>
          </a:p>
          <a:p>
            <a:r>
              <a:rPr lang="en-US" dirty="0"/>
              <a:t>When should users believe them?</a:t>
            </a:r>
          </a:p>
          <a:p>
            <a:r>
              <a:rPr lang="en-US" dirty="0"/>
              <a:t>Approaches</a:t>
            </a:r>
          </a:p>
          <a:p>
            <a:pPr lvl="1"/>
            <a:r>
              <a:rPr lang="en-US" dirty="0"/>
              <a:t>Confidence indicators</a:t>
            </a:r>
          </a:p>
          <a:p>
            <a:pPr lvl="1"/>
            <a:r>
              <a:rPr lang="en-US" dirty="0"/>
              <a:t>Explain the recommendations</a:t>
            </a:r>
          </a:p>
          <a:p>
            <a:pPr lvl="2"/>
            <a:r>
              <a:rPr lang="en-US" dirty="0"/>
              <a:t>Reveal data and processes</a:t>
            </a:r>
          </a:p>
          <a:p>
            <a:pPr lvl="2"/>
            <a:r>
              <a:rPr lang="en-US" dirty="0"/>
              <a:t>Corroborating data, track records</a:t>
            </a:r>
          </a:p>
          <a:p>
            <a:pPr lvl="1"/>
            <a:r>
              <a:rPr lang="en-US" dirty="0"/>
              <a:t>Offer opportunities to correct mistaken data</a:t>
            </a:r>
          </a:p>
        </p:txBody>
      </p:sp>
    </p:spTree>
    <p:extLst>
      <p:ext uri="{BB962C8B-B14F-4D97-AF65-F5344CB8AC3E}">
        <p14:creationId xmlns:p14="http://schemas.microsoft.com/office/powerpoint/2010/main" val="350874824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Explanations in recommender systems</a:t>
            </a:r>
          </a:p>
        </p:txBody>
      </p:sp>
      <p:sp>
        <p:nvSpPr>
          <p:cNvPr id="3" name="Inhaltsplatzhalter 2"/>
          <p:cNvSpPr>
            <a:spLocks noGrp="1"/>
          </p:cNvSpPr>
          <p:nvPr>
            <p:ph idx="1"/>
          </p:nvPr>
        </p:nvSpPr>
        <p:spPr>
          <a:xfrm>
            <a:off x="457200" y="1066800"/>
            <a:ext cx="8229600" cy="5257800"/>
          </a:xfrm>
        </p:spPr>
        <p:txBody>
          <a:bodyPr>
            <a:normAutofit/>
          </a:bodyPr>
          <a:lstStyle/>
          <a:p>
            <a:r>
              <a:rPr lang="en-US" dirty="0"/>
              <a:t>Motivation</a:t>
            </a:r>
          </a:p>
          <a:p>
            <a:pPr lvl="1"/>
            <a:r>
              <a:rPr lang="en-US" dirty="0"/>
              <a:t>"The digital camera </a:t>
            </a:r>
            <a:r>
              <a:rPr lang="en-US" i="1" dirty="0" err="1"/>
              <a:t>Profishot</a:t>
            </a:r>
            <a:r>
              <a:rPr lang="en-US" i="1" dirty="0"/>
              <a:t> </a:t>
            </a:r>
            <a:r>
              <a:rPr lang="en-US" dirty="0"/>
              <a:t>is a must-buy for you because . . . ."</a:t>
            </a:r>
          </a:p>
          <a:p>
            <a:pPr lvl="1"/>
            <a:r>
              <a:rPr lang="en-US" dirty="0"/>
              <a:t>Why should recommender systems should deal with explanations at all?</a:t>
            </a:r>
          </a:p>
          <a:p>
            <a:pPr lvl="1"/>
            <a:r>
              <a:rPr lang="en-US" dirty="0"/>
              <a:t>The answer is related to the two parties providing and receiving recommendations:</a:t>
            </a:r>
          </a:p>
          <a:p>
            <a:pPr lvl="2"/>
            <a:r>
              <a:rPr lang="en-US" dirty="0"/>
              <a:t>A selling agent may be interested in promoting particular products</a:t>
            </a:r>
          </a:p>
          <a:p>
            <a:pPr lvl="2"/>
            <a:r>
              <a:rPr lang="en-US" dirty="0"/>
              <a:t>A buying agent is concerned about making the right buying decision</a:t>
            </a:r>
          </a:p>
          <a:p>
            <a:r>
              <a:rPr lang="de-AT" dirty="0"/>
              <a:t>Additional </a:t>
            </a:r>
            <a:r>
              <a:rPr lang="de-AT" dirty="0" err="1"/>
              <a:t>information</a:t>
            </a:r>
            <a:r>
              <a:rPr lang="de-AT" dirty="0"/>
              <a:t> to </a:t>
            </a:r>
            <a:r>
              <a:rPr lang="de-AT" dirty="0" err="1"/>
              <a:t>explain</a:t>
            </a:r>
            <a:r>
              <a:rPr lang="de-AT" dirty="0"/>
              <a:t> the </a:t>
            </a:r>
            <a:r>
              <a:rPr lang="de-AT" dirty="0" err="1"/>
              <a:t>system`s</a:t>
            </a:r>
            <a:r>
              <a:rPr lang="de-AT" dirty="0"/>
              <a:t> </a:t>
            </a:r>
            <a:r>
              <a:rPr lang="de-AT" dirty="0" err="1"/>
              <a:t>output</a:t>
            </a:r>
            <a:r>
              <a:rPr lang="de-AT" dirty="0"/>
              <a:t> </a:t>
            </a:r>
            <a:r>
              <a:rPr lang="de-AT" dirty="0" err="1"/>
              <a:t>following</a:t>
            </a:r>
            <a:r>
              <a:rPr lang="de-AT" dirty="0"/>
              <a:t> some </a:t>
            </a:r>
            <a:r>
              <a:rPr lang="de-AT" dirty="0" err="1"/>
              <a:t>objectives</a:t>
            </a:r>
            <a:endParaRPr lang="de-AT" dirty="0"/>
          </a:p>
        </p:txBody>
      </p:sp>
    </p:spTree>
    <p:extLst>
      <p:ext uri="{BB962C8B-B14F-4D97-AF65-F5344CB8AC3E}">
        <p14:creationId xmlns:p14="http://schemas.microsoft.com/office/powerpoint/2010/main" val="379681045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 vs. Search</a:t>
            </a:r>
          </a:p>
        </p:txBody>
      </p:sp>
      <p:sp>
        <p:nvSpPr>
          <p:cNvPr id="3" name="Content Placeholder 2"/>
          <p:cNvSpPr>
            <a:spLocks noGrp="1"/>
          </p:cNvSpPr>
          <p:nvPr>
            <p:ph idx="1"/>
          </p:nvPr>
        </p:nvSpPr>
        <p:spPr>
          <a:xfrm>
            <a:off x="457200" y="1066800"/>
            <a:ext cx="8229600" cy="3810000"/>
          </a:xfrm>
        </p:spPr>
        <p:txBody>
          <a:bodyPr>
            <a:normAutofit fontScale="92500"/>
          </a:bodyPr>
          <a:lstStyle/>
          <a:p>
            <a:r>
              <a:rPr lang="en-US" dirty="0"/>
              <a:t>One way to get answers is using search engines</a:t>
            </a:r>
          </a:p>
          <a:p>
            <a:r>
              <a:rPr lang="en-US" dirty="0"/>
              <a:t>Search engines find results that match the query provided by the user</a:t>
            </a:r>
          </a:p>
          <a:p>
            <a:r>
              <a:rPr lang="en-US" dirty="0"/>
              <a:t>The results are generally provided as a list ordered with respect to the relevance of the item to the given query</a:t>
            </a:r>
          </a:p>
          <a:p>
            <a:r>
              <a:rPr lang="en-US" dirty="0"/>
              <a:t>Consider the query “</a:t>
            </a:r>
            <a:r>
              <a:rPr lang="en-US" b="1" dirty="0">
                <a:solidFill>
                  <a:srgbClr val="1923F3"/>
                </a:solidFill>
              </a:rPr>
              <a:t>best 2014 movie to watch</a:t>
            </a:r>
            <a:r>
              <a:rPr lang="en-US" dirty="0"/>
              <a:t>”</a:t>
            </a:r>
          </a:p>
          <a:p>
            <a:pPr lvl="1"/>
            <a:r>
              <a:rPr lang="en-US" dirty="0"/>
              <a:t>The same results for an 8 year old and an adult</a:t>
            </a:r>
          </a:p>
          <a:p>
            <a:endParaRPr lang="en-US" dirty="0"/>
          </a:p>
        </p:txBody>
      </p:sp>
      <p:sp>
        <p:nvSpPr>
          <p:cNvPr id="5" name="Rectangle 4"/>
          <p:cNvSpPr/>
          <p:nvPr/>
        </p:nvSpPr>
        <p:spPr>
          <a:xfrm>
            <a:off x="76200" y="5334000"/>
            <a:ext cx="9220200" cy="584776"/>
          </a:xfrm>
          <a:prstGeom prst="rect">
            <a:avLst/>
          </a:prstGeom>
        </p:spPr>
        <p:txBody>
          <a:bodyPr wrap="square">
            <a:spAutoFit/>
          </a:bodyPr>
          <a:lstStyle/>
          <a:p>
            <a:r>
              <a:rPr lang="en-US" sz="3200" b="1" dirty="0">
                <a:solidFill>
                  <a:srgbClr val="FF0000"/>
                </a:solidFill>
                <a:latin typeface="Open Sans" panose="020B0606030504020204" pitchFamily="34" charset="0"/>
              </a:rPr>
              <a:t>Search engines’ results are not customized</a:t>
            </a:r>
            <a:endParaRPr lang="en-US" b="1" dirty="0">
              <a:solidFill>
                <a:srgbClr val="FF0000"/>
              </a:solidFill>
              <a:latin typeface="Open Sans" panose="020B0606030504020204" pitchFamily="34" charset="0"/>
            </a:endParaRPr>
          </a:p>
        </p:txBody>
      </p:sp>
    </p:spTree>
    <p:extLst>
      <p:ext uri="{BB962C8B-B14F-4D97-AF65-F5344CB8AC3E}">
        <p14:creationId xmlns:p14="http://schemas.microsoft.com/office/powerpoint/2010/main" val="83774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Objectives of explanations</a:t>
            </a:r>
          </a:p>
        </p:txBody>
      </p:sp>
      <p:sp>
        <p:nvSpPr>
          <p:cNvPr id="3" name="Inhaltsplatzhalter 2"/>
          <p:cNvSpPr>
            <a:spLocks noGrp="1"/>
          </p:cNvSpPr>
          <p:nvPr>
            <p:ph idx="1"/>
          </p:nvPr>
        </p:nvSpPr>
        <p:spPr/>
        <p:txBody>
          <a:bodyPr>
            <a:normAutofit fontScale="77500" lnSpcReduction="20000"/>
          </a:bodyPr>
          <a:lstStyle/>
          <a:p>
            <a:r>
              <a:rPr lang="en-US" dirty="0"/>
              <a:t>Transparency</a:t>
            </a:r>
          </a:p>
          <a:p>
            <a:pPr lvl="1"/>
            <a:r>
              <a:rPr lang="en-US" dirty="0"/>
              <a:t>Provide information such that the user can comprehend the reasoning used to generate a specific recommendation</a:t>
            </a:r>
          </a:p>
          <a:p>
            <a:r>
              <a:rPr lang="en-US" dirty="0"/>
              <a:t>Validity</a:t>
            </a:r>
          </a:p>
          <a:p>
            <a:pPr lvl="1"/>
            <a:r>
              <a:rPr lang="en-US" dirty="0"/>
              <a:t>Explanations can be generated in order to allow a user to check the validity of a recommendation</a:t>
            </a:r>
          </a:p>
          <a:p>
            <a:r>
              <a:rPr lang="en-US" dirty="0"/>
              <a:t>Trustworthiness</a:t>
            </a:r>
          </a:p>
          <a:p>
            <a:pPr lvl="1"/>
            <a:r>
              <a:rPr lang="en-US" dirty="0"/>
              <a:t>Explanations aiming to build trust in recommendations reduce the uncertainty about the quality of a recommendation</a:t>
            </a:r>
          </a:p>
          <a:p>
            <a:r>
              <a:rPr lang="en-US" dirty="0"/>
              <a:t>Comprehensibility</a:t>
            </a:r>
          </a:p>
          <a:p>
            <a:pPr lvl="1"/>
            <a:r>
              <a:rPr lang="en-US" dirty="0"/>
              <a:t>Explanations targeting comprehension support the user by relating her known concepts to the concepts employed by the recommender</a:t>
            </a:r>
          </a:p>
          <a:p>
            <a:r>
              <a:rPr lang="en-US" dirty="0"/>
              <a:t>Education</a:t>
            </a:r>
          </a:p>
          <a:p>
            <a:pPr lvl="1"/>
            <a:r>
              <a:rPr lang="en-US" dirty="0"/>
              <a:t>Deep knowledge about the domain helps the customer rethink her preferences and evaluate the pros and cons of different solutions</a:t>
            </a:r>
          </a:p>
        </p:txBody>
      </p:sp>
    </p:spTree>
    <p:extLst>
      <p:ext uri="{BB962C8B-B14F-4D97-AF65-F5344CB8AC3E}">
        <p14:creationId xmlns:p14="http://schemas.microsoft.com/office/powerpoint/2010/main" val="408723716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Objectives of explanations</a:t>
            </a:r>
          </a:p>
        </p:txBody>
      </p:sp>
      <p:sp>
        <p:nvSpPr>
          <p:cNvPr id="3" name="Inhaltsplatzhalter 2"/>
          <p:cNvSpPr>
            <a:spLocks noGrp="1"/>
          </p:cNvSpPr>
          <p:nvPr>
            <p:ph idx="1"/>
          </p:nvPr>
        </p:nvSpPr>
        <p:spPr/>
        <p:txBody>
          <a:bodyPr>
            <a:normAutofit fontScale="85000" lnSpcReduction="10000"/>
          </a:bodyPr>
          <a:lstStyle/>
          <a:p>
            <a:r>
              <a:rPr lang="en-US" dirty="0"/>
              <a:t>Persuasiveness</a:t>
            </a:r>
          </a:p>
          <a:p>
            <a:pPr lvl="1"/>
            <a:r>
              <a:rPr lang="en-US" dirty="0"/>
              <a:t>In this sense persuasive explanations for recommendations aim to change the user's buying behavior</a:t>
            </a:r>
          </a:p>
          <a:p>
            <a:r>
              <a:rPr lang="en-US" dirty="0"/>
              <a:t>Effectiveness</a:t>
            </a:r>
          </a:p>
          <a:p>
            <a:pPr lvl="1"/>
            <a:r>
              <a:rPr lang="en-US" dirty="0"/>
              <a:t>The support a user receives for making high-quality decisions</a:t>
            </a:r>
          </a:p>
          <a:p>
            <a:r>
              <a:rPr lang="en-US" dirty="0"/>
              <a:t>Efficiency</a:t>
            </a:r>
          </a:p>
          <a:p>
            <a:pPr lvl="1"/>
            <a:r>
              <a:rPr lang="en-US" dirty="0"/>
              <a:t>A system's ability to support users in order to reduce the decision-making effort e.g. time</a:t>
            </a:r>
          </a:p>
          <a:p>
            <a:r>
              <a:rPr lang="en-US" dirty="0"/>
              <a:t>Satisfaction</a:t>
            </a:r>
          </a:p>
          <a:p>
            <a:pPr lvl="1"/>
            <a:r>
              <a:rPr lang="en-US" dirty="0"/>
              <a:t>Explanations can attempt to improve the overall satisfaction stemming from the use of a recommender system.</a:t>
            </a:r>
          </a:p>
          <a:p>
            <a:r>
              <a:rPr lang="en-US" dirty="0"/>
              <a:t>Relevance</a:t>
            </a:r>
          </a:p>
          <a:p>
            <a:pPr lvl="1"/>
            <a:r>
              <a:rPr lang="en-US" dirty="0"/>
              <a:t>Additional information may be required in conversational recommenders. Explanations can be provided to justify why additional information is needed from the user</a:t>
            </a:r>
          </a:p>
        </p:txBody>
      </p:sp>
    </p:spTree>
    <p:extLst>
      <p:ext uri="{BB962C8B-B14F-4D97-AF65-F5344CB8AC3E}">
        <p14:creationId xmlns:p14="http://schemas.microsoft.com/office/powerpoint/2010/main" val="12351414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Inhaltsplatzhalter 2"/>
          <p:cNvSpPr>
            <a:spLocks noGrp="1"/>
          </p:cNvSpPr>
          <p:nvPr>
            <p:ph idx="1"/>
          </p:nvPr>
        </p:nvSpPr>
        <p:spPr>
          <a:xfrm>
            <a:off x="457200" y="1066800"/>
            <a:ext cx="4724400" cy="5318760"/>
          </a:xfrm>
        </p:spPr>
        <p:txBody>
          <a:bodyPr>
            <a:normAutofit/>
          </a:bodyPr>
          <a:lstStyle/>
          <a:p>
            <a:endParaRPr lang="de-AT" dirty="0"/>
          </a:p>
          <a:p>
            <a:r>
              <a:rPr lang="de-AT" dirty="0" err="1"/>
              <a:t>Similarity</a:t>
            </a:r>
            <a:r>
              <a:rPr lang="de-AT" dirty="0"/>
              <a:t> </a:t>
            </a:r>
            <a:r>
              <a:rPr lang="de-AT" dirty="0" err="1"/>
              <a:t>between</a:t>
            </a:r>
            <a:r>
              <a:rPr lang="de-AT" dirty="0"/>
              <a:t> </a:t>
            </a:r>
            <a:r>
              <a:rPr lang="de-AT" dirty="0" err="1"/>
              <a:t>items</a:t>
            </a:r>
            <a:endParaRPr lang="de-AT" dirty="0"/>
          </a:p>
          <a:p>
            <a:endParaRPr lang="de-AT" dirty="0"/>
          </a:p>
          <a:p>
            <a:endParaRPr lang="de-AT" dirty="0"/>
          </a:p>
          <a:p>
            <a:r>
              <a:rPr lang="de-AT" dirty="0" err="1"/>
              <a:t>Similarity</a:t>
            </a:r>
            <a:r>
              <a:rPr lang="de-AT" dirty="0"/>
              <a:t> </a:t>
            </a:r>
            <a:r>
              <a:rPr lang="de-AT" dirty="0" err="1"/>
              <a:t>between</a:t>
            </a:r>
            <a:r>
              <a:rPr lang="de-AT" dirty="0"/>
              <a:t> </a:t>
            </a:r>
            <a:r>
              <a:rPr lang="de-AT" dirty="0" err="1"/>
              <a:t>users</a:t>
            </a:r>
            <a:endParaRPr lang="de-AT" dirty="0"/>
          </a:p>
          <a:p>
            <a:endParaRPr lang="de-AT" dirty="0"/>
          </a:p>
          <a:p>
            <a:r>
              <a:rPr lang="de-AT" dirty="0"/>
              <a:t>Tags</a:t>
            </a:r>
          </a:p>
          <a:p>
            <a:pPr lvl="1"/>
            <a:r>
              <a:rPr lang="de-AT" dirty="0"/>
              <a:t>Tag relevance (for items)</a:t>
            </a:r>
          </a:p>
          <a:p>
            <a:pPr lvl="1"/>
            <a:r>
              <a:rPr lang="de-AT" dirty="0"/>
              <a:t>Tag preference (of users)</a:t>
            </a:r>
          </a:p>
          <a:p>
            <a:pPr lvl="1"/>
            <a:endParaRPr lang="de-DE" dirty="0"/>
          </a:p>
        </p:txBody>
      </p:sp>
      <p:pic>
        <p:nvPicPr>
          <p:cNvPr id="137218" name="Picture 2" descr="D:\projects\000-papers\general\habil\vortrag\material\why_cf.bmp"/>
          <p:cNvPicPr>
            <a:picLocks noChangeAspect="1" noChangeArrowheads="1"/>
          </p:cNvPicPr>
          <p:nvPr/>
        </p:nvPicPr>
        <p:blipFill>
          <a:blip r:embed="rId2" cstate="print"/>
          <a:srcRect/>
          <a:stretch>
            <a:fillRect/>
          </a:stretch>
        </p:blipFill>
        <p:spPr bwMode="auto">
          <a:xfrm>
            <a:off x="6126088" y="987942"/>
            <a:ext cx="2408312" cy="1327029"/>
          </a:xfrm>
          <a:prstGeom prst="rect">
            <a:avLst/>
          </a:prstGeom>
          <a:noFill/>
        </p:spPr>
      </p:pic>
      <p:pic>
        <p:nvPicPr>
          <p:cNvPr id="137219" name="Picture 3"/>
          <p:cNvPicPr>
            <a:picLocks noChangeAspect="1" noChangeArrowheads="1"/>
          </p:cNvPicPr>
          <p:nvPr/>
        </p:nvPicPr>
        <p:blipFill>
          <a:blip r:embed="rId3" cstate="print"/>
          <a:srcRect/>
          <a:stretch>
            <a:fillRect/>
          </a:stretch>
        </p:blipFill>
        <p:spPr bwMode="auto">
          <a:xfrm>
            <a:off x="6499462" y="2438399"/>
            <a:ext cx="2034938" cy="1965069"/>
          </a:xfrm>
          <a:prstGeom prst="rect">
            <a:avLst/>
          </a:prstGeom>
          <a:noFill/>
          <a:ln w="9525">
            <a:noFill/>
            <a:miter lim="800000"/>
            <a:headEnd/>
            <a:tailEnd/>
          </a:ln>
        </p:spPr>
      </p:pic>
      <p:pic>
        <p:nvPicPr>
          <p:cNvPr id="5" name="Picture 4"/>
          <p:cNvPicPr>
            <a:picLocks noChangeAspect="1" noChangeArrowheads="1"/>
          </p:cNvPicPr>
          <p:nvPr/>
        </p:nvPicPr>
        <p:blipFill>
          <a:blip r:embed="rId4" cstate="print"/>
          <a:srcRect/>
          <a:stretch>
            <a:fillRect/>
          </a:stretch>
        </p:blipFill>
        <p:spPr bwMode="auto">
          <a:xfrm>
            <a:off x="5745088" y="4583770"/>
            <a:ext cx="2789312" cy="1797557"/>
          </a:xfrm>
          <a:prstGeom prst="rect">
            <a:avLst/>
          </a:prstGeom>
          <a:noFill/>
          <a:ln w="9525">
            <a:noFill/>
            <a:miter lim="800000"/>
            <a:headEnd/>
            <a:tailEnd/>
          </a:ln>
        </p:spPr>
      </p:pic>
    </p:spTree>
    <p:extLst>
      <p:ext uri="{BB962C8B-B14F-4D97-AF65-F5344CB8AC3E}">
        <p14:creationId xmlns:p14="http://schemas.microsoft.com/office/powerpoint/2010/main" val="2559904614"/>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types</a:t>
            </a:r>
          </a:p>
        </p:txBody>
      </p:sp>
      <p:sp>
        <p:nvSpPr>
          <p:cNvPr id="3" name="Content Placeholder 2"/>
          <p:cNvSpPr>
            <a:spLocks noGrp="1"/>
          </p:cNvSpPr>
          <p:nvPr>
            <p:ph idx="1"/>
          </p:nvPr>
        </p:nvSpPr>
        <p:spPr/>
        <p:txBody>
          <a:bodyPr>
            <a:normAutofit fontScale="92500"/>
          </a:bodyPr>
          <a:lstStyle/>
          <a:p>
            <a:r>
              <a:rPr lang="en-US" dirty="0"/>
              <a:t>Nearest neighbor explanation</a:t>
            </a:r>
          </a:p>
          <a:p>
            <a:pPr lvl="1"/>
            <a:r>
              <a:rPr lang="en-US" dirty="0"/>
              <a:t>Customers who bought item X also bought items Y,Z</a:t>
            </a:r>
          </a:p>
          <a:p>
            <a:pPr lvl="1"/>
            <a:r>
              <a:rPr lang="en-US" dirty="0"/>
              <a:t>Item Y is recommended because you rated related item X</a:t>
            </a:r>
          </a:p>
          <a:p>
            <a:r>
              <a:rPr lang="en-US" dirty="0"/>
              <a:t>Content based explanation</a:t>
            </a:r>
          </a:p>
          <a:p>
            <a:pPr lvl="1"/>
            <a:r>
              <a:rPr lang="en-US" dirty="0"/>
              <a:t>This story deals with topics X,Y which belong to your topic of interest</a:t>
            </a:r>
          </a:p>
          <a:p>
            <a:r>
              <a:rPr lang="en-US" dirty="0"/>
              <a:t>Social-network based explanation</a:t>
            </a:r>
          </a:p>
          <a:p>
            <a:pPr lvl="1"/>
            <a:r>
              <a:rPr lang="en-US" dirty="0"/>
              <a:t>People leverage their social network to reach information and make use of trust relationships to filter information.</a:t>
            </a:r>
          </a:p>
          <a:p>
            <a:pPr lvl="2"/>
            <a:r>
              <a:rPr lang="en-US" dirty="0"/>
              <a:t>Your friend X wrote that blog</a:t>
            </a:r>
          </a:p>
          <a:p>
            <a:pPr lvl="2"/>
            <a:r>
              <a:rPr lang="en-US" dirty="0"/>
              <a:t>50% of your friends liked this item (while only 5% disliked it)</a:t>
            </a:r>
          </a:p>
        </p:txBody>
      </p:sp>
    </p:spTree>
    <p:extLst>
      <p:ext uri="{BB962C8B-B14F-4D97-AF65-F5344CB8AC3E}">
        <p14:creationId xmlns:p14="http://schemas.microsoft.com/office/powerpoint/2010/main" val="177502803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Recommender Systems</a:t>
            </a:r>
          </a:p>
        </p:txBody>
      </p:sp>
      <p:sp>
        <p:nvSpPr>
          <p:cNvPr id="3" name="Content Placeholder 2"/>
          <p:cNvSpPr>
            <a:spLocks noGrp="1"/>
          </p:cNvSpPr>
          <p:nvPr>
            <p:ph idx="1"/>
          </p:nvPr>
        </p:nvSpPr>
        <p:spPr>
          <a:xfrm>
            <a:off x="457200" y="1066800"/>
            <a:ext cx="8458200" cy="5318760"/>
          </a:xfrm>
        </p:spPr>
        <p:txBody>
          <a:bodyPr>
            <a:normAutofit lnSpcReduction="10000"/>
          </a:bodyPr>
          <a:lstStyle/>
          <a:p>
            <a:r>
              <a:rPr lang="en-US" b="1" dirty="0">
                <a:solidFill>
                  <a:srgbClr val="1923F3"/>
                </a:solidFill>
              </a:rPr>
              <a:t>The Cold Start Problem</a:t>
            </a:r>
          </a:p>
          <a:p>
            <a:pPr lvl="1"/>
            <a:r>
              <a:rPr lang="en-US" dirty="0"/>
              <a:t>Recommender systems use historical data or information provided by the user to recommend items, products, etc. </a:t>
            </a:r>
          </a:p>
          <a:p>
            <a:pPr lvl="1"/>
            <a:r>
              <a:rPr lang="en-US" dirty="0"/>
              <a:t>When user join sites, they still haven’t bought any product, or they have no history. </a:t>
            </a:r>
          </a:p>
          <a:p>
            <a:pPr lvl="1"/>
            <a:r>
              <a:rPr lang="en-US" dirty="0"/>
              <a:t>It is hard to infer what they are going to like when they start on a site. </a:t>
            </a:r>
          </a:p>
          <a:p>
            <a:endParaRPr lang="en-US" b="1" dirty="0"/>
          </a:p>
          <a:p>
            <a:r>
              <a:rPr lang="en-US" b="1" dirty="0">
                <a:solidFill>
                  <a:srgbClr val="1923F3"/>
                </a:solidFill>
              </a:rPr>
              <a:t>Data Sparsity </a:t>
            </a:r>
          </a:p>
          <a:p>
            <a:pPr lvl="1"/>
            <a:r>
              <a:rPr lang="en-US" dirty="0"/>
              <a:t>When historical or prior information is insufficient. </a:t>
            </a:r>
          </a:p>
          <a:p>
            <a:pPr lvl="1"/>
            <a:r>
              <a:rPr lang="en-US" dirty="0"/>
              <a:t>Unlike the cold start problem, this is in the system as a whole and is not specific to an individual.</a:t>
            </a:r>
          </a:p>
        </p:txBody>
      </p:sp>
    </p:spTree>
    <p:extLst>
      <p:ext uri="{BB962C8B-B14F-4D97-AF65-F5344CB8AC3E}">
        <p14:creationId xmlns:p14="http://schemas.microsoft.com/office/powerpoint/2010/main" val="21279340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ROGRESS-DOTS-CONFIG__" val="version3 650 5 516 1 20 19.4 255:0:0 186:0:226 0:128:128 186:223:226 arial"/>
</p:tagLst>
</file>

<file path=ppt/tags/tag10.xml><?xml version="1.0" encoding="utf-8"?>
<p:tagLst xmlns:a="http://schemas.openxmlformats.org/drawingml/2006/main" xmlns:r="http://schemas.openxmlformats.org/officeDocument/2006/relationships" xmlns:p="http://schemas.openxmlformats.org/presentationml/2006/main">
  <p:tag name="ORIGINALHEIGHT" val="106.5"/>
  <p:tag name="ORIGINALWIDTH" val="633.75"/>
  <p:tag name="LATEXADDIN" val="\documentclass{article}&#10;\usepackage{amsmath}&#10;\pagestyle{empty}&#10;\begin{document}&#10;&#10;&#10;$X=U \Sigma V^T$&#10;&#10;\end{document}"/>
  <p:tag name="IGUANATEXSIZE" val="40"/>
  <p:tag name="IGUANATEXCURSOR" val="89"/>
</p:tagLst>
</file>

<file path=ppt/tags/tag11.xml><?xml version="1.0" encoding="utf-8"?>
<p:tagLst xmlns:a="http://schemas.openxmlformats.org/drawingml/2006/main" xmlns:r="http://schemas.openxmlformats.org/officeDocument/2006/relationships" xmlns:p="http://schemas.openxmlformats.org/presentationml/2006/main">
  <p:tag name="ORIGINALHEIGHT" val="167.2291"/>
  <p:tag name="ORIGINALWIDTH" val="444.6944"/>
  <p:tag name="OUTPUTDPI" val="1200"/>
  <p:tag name="LATEXADDIN" val="\documentclass{article}&#10;\usepackage{amsmath}&#10;\pagestyle{empty}&#10;\begin{document}&#10;&#10;&#10;$P=\frac{N_{rs}}{N_s}$&#10;&#10;\end{document}"/>
  <p:tag name="IGUANATEXSIZE" val="40"/>
  <p:tag name="IGUANATEXCURSOR" val="104"/>
  <p:tag name="TRANSPARENCY" val="True"/>
  <p:tag name="FILENAME" val=""/>
  <p:tag name="INPUTTYPE" val="0"/>
  <p:tag name="LATEXENGINEID" val="0"/>
  <p:tag name="TEMPFOLDER" val="C:\Users\rzafa\temp\"/>
</p:tagLst>
</file>

<file path=ppt/tags/tag12.xml><?xml version="1.0" encoding="utf-8"?>
<p:tagLst xmlns:a="http://schemas.openxmlformats.org/drawingml/2006/main" xmlns:r="http://schemas.openxmlformats.org/officeDocument/2006/relationships" xmlns:p="http://schemas.openxmlformats.org/presentationml/2006/main">
  <p:tag name="ORIGINALHEIGHT" val="167.2291"/>
  <p:tag name="ORIGINALWIDTH" val="443.1946"/>
  <p:tag name="OUTPUTDPI" val="1200"/>
  <p:tag name="LATEXADDIN" val="\documentclass{article}&#10;\usepackage{amsmath}&#10;\pagestyle{empty}&#10;\begin{document}&#10;&#10;&#10;$R=\frac{N_{rs}}{N_r}$&#10;&#10;\end{document}"/>
  <p:tag name="IGUANATEXSIZE" val="40"/>
  <p:tag name="IGUANATEXCURSOR" val="96"/>
  <p:tag name="TRANSPARENCY" val="True"/>
  <p:tag name="FILENAME" val=""/>
  <p:tag name="INPUTTYPE" val="0"/>
  <p:tag name="LATEXENGINEID" val="0"/>
  <p:tag name="TEMPFOLDER" val="C:\Users\rzafa\temp\"/>
</p:tagLst>
</file>

<file path=ppt/tags/tag2.xml><?xml version="1.0" encoding="utf-8"?>
<p:tagLst xmlns:a="http://schemas.openxmlformats.org/drawingml/2006/main" xmlns:r="http://schemas.openxmlformats.org/officeDocument/2006/relationships" xmlns:p="http://schemas.openxmlformats.org/presentationml/2006/main">
  <p:tag name="ORIGINALHEIGHT" val="112.4859"/>
  <p:tag name="ORIGINALWIDTH" val="768.6539"/>
  <p:tag name="OUTPUTDPI" val="1200"/>
  <p:tag name="LATEXADDIN" val="\documentclass{article}&#10;\usepackage{amsmath}&#10;\usepackage{amsfonts}&#10;\pagestyle{empty}&#10;\begin{document}&#10;&#10;&#10;$f: U \times I \rightarrow \mathbb{R}$&#10;&#10;\end{document}"/>
  <p:tag name="IGUANATEXSIZE" val="30"/>
  <p:tag name="IGUANATEXCURSOR" val="138"/>
  <p:tag name="TRANSPARENCY" val="True"/>
  <p:tag name="FILENAME" val=""/>
  <p:tag name="INPUTTYPE" val="0"/>
  <p:tag name="LATEXENGINEID" val="0"/>
  <p:tag name="TEMPFOLDER" val="C:\Users\rzafa\temp\"/>
</p:tagLst>
</file>

<file path=ppt/tags/tag3.xml><?xml version="1.0" encoding="utf-8"?>
<p:tagLst xmlns:a="http://schemas.openxmlformats.org/drawingml/2006/main" xmlns:r="http://schemas.openxmlformats.org/officeDocument/2006/relationships" xmlns:p="http://schemas.openxmlformats.org/presentationml/2006/main">
  <p:tag name="ORIGINALHEIGHT" val="129.7338"/>
  <p:tag name="ORIGINALWIDTH" val="1199.1"/>
  <p:tag name="OUTPUTDPI" val="1200"/>
  <p:tag name="LATEXADDIN" val="\documentclass{article}&#10;\usepackage{amsmath}&#10;\pagestyle{empty}&#10;\begin{document}&#10;&#10;$I_j=(i_{j,1}, i_{j,2}, \dots, i_{j,k})$&#10;&#10;&#10;\end{document}"/>
  <p:tag name="IGUANATEXSIZE" val="30"/>
  <p:tag name="IGUANATEXCURSOR" val="106"/>
  <p:tag name="TRANSPARENCY" val="True"/>
  <p:tag name="FILENAME" val=""/>
  <p:tag name="INPUTTYPE" val="0"/>
  <p:tag name="LATEXENGINEID" val="0"/>
  <p:tag name="TEMPFOLDER" val="C:\Users\rzafa\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8.9839"/>
  <p:tag name="ORIGINALWIDTH" val="1281.59"/>
  <p:tag name="OUTPUTDPI" val="1200"/>
  <p:tag name="LATEXADDIN" val="\documentclass{article}&#10;\usepackage{amsmath}&#10;\pagestyle{empty}&#10;\begin{document}&#10;&#10;$U_i=(u_{i,1}, u_{i,2}, \dots, u_{i,k})$&#10;&#10;&#10;\end{document}"/>
  <p:tag name="IGUANATEXSIZE" val="30"/>
  <p:tag name="IGUANATEXCURSOR" val="116"/>
  <p:tag name="TRANSPARENCY" val="True"/>
  <p:tag name="FILENAME" val=""/>
  <p:tag name="INPUTTYPE" val="0"/>
  <p:tag name="LATEXENGINEID" val="0"/>
  <p:tag name="TEMPFOLDER" val="C:\Users\rzafa\temp\"/>
</p:tagLst>
</file>

<file path=ppt/tags/tag5.xml><?xml version="1.0" encoding="utf-8"?>
<p:tagLst xmlns:a="http://schemas.openxmlformats.org/drawingml/2006/main" xmlns:r="http://schemas.openxmlformats.org/officeDocument/2006/relationships" xmlns:p="http://schemas.openxmlformats.org/presentationml/2006/main">
  <p:tag name="ORIGINALHEIGHT" val="254.2182"/>
  <p:tag name="ORIGINALWIDTH" val="2621.672"/>
  <p:tag name="OUTPUTDPI" val="1200"/>
  <p:tag name="LATEXADDIN" val="\documentclass{article}&#10;\usepackage{amsmath}&#10;\pagestyle{empty}&#10;\begin{document}&#10;&#10;$sim(U_i,I_j)=cos(U_i,I_j)=\frac{ \sum_{l=1}^k u_{i,l}i_{j,l} }{ \sqrt{\sum_{l=1}^k {u_{i,l}}^2} \sqrt{\sum_{l=1}^k {i_{j,l}}^2} }$&#10;&#10;&#10;\end{document}"/>
  <p:tag name="IGUANATEXSIZE" val="30"/>
  <p:tag name="IGUANATEXCURSOR" val="174"/>
  <p:tag name="TRANSPARENCY" val="True"/>
  <p:tag name="FILENAME" val=""/>
  <p:tag name="INPUTTYPE" val="0"/>
  <p:tag name="LATEXENGINEID" val="0"/>
  <p:tag name="TEMPFOLDER" val="C:\Users\rzafa\temp\"/>
</p:tagLst>
</file>

<file path=ppt/tags/tag6.xml><?xml version="1.0" encoding="utf-8"?>
<p:tagLst xmlns:a="http://schemas.openxmlformats.org/drawingml/2006/main" xmlns:r="http://schemas.openxmlformats.org/officeDocument/2006/relationships" xmlns:p="http://schemas.openxmlformats.org/presentationml/2006/main">
  <p:tag name="ORIGINALHEIGHT" val="237.7203"/>
  <p:tag name="ORIGINALWIDTH" val="3302.587"/>
  <p:tag name="OUTPUTDPI" val="1200"/>
  <p:tag name="LATEXADDIN" val="\documentclass{article}&#10;\usepackage{amsmath}&#10;\pagestyle{empty}&#10;\begin{document}&#10;&#10;$\hbox{\it sim}({U}_u,{U}_v)=&#10;\hbox{\it cos}({U}_u,{U}_v)=&#10;\frac{{U}_u \cdot {U}_v}{||{U}_u||~ ||{U}_v||}=&#10;\frac{\sum_i r_{u,i} r_{v,i}}{\sqrt{\sum_i {r_{u,i}}^2} \sqrt{\sum_i {r_{v,i}}^2}}.$&#10;&#10;&#10;&#10;\end{document}"/>
  <p:tag name="IGUANATEXSIZE" val="25"/>
  <p:tag name="IGUANATEXCURSOR" val="272"/>
  <p:tag name="TRANSPARENCY" val="True"/>
  <p:tag name="FILENAME" val=""/>
  <p:tag name="INPUTTYPE" val="0"/>
  <p:tag name="LATEXENGINEID" val="0"/>
  <p:tag name="TEMPFOLDER" val="C:\Users\rzafa\temp\"/>
</p:tagLst>
</file>

<file path=ppt/tags/tag7.xml><?xml version="1.0" encoding="utf-8"?>
<p:tagLst xmlns:a="http://schemas.openxmlformats.org/drawingml/2006/main" xmlns:r="http://schemas.openxmlformats.org/officeDocument/2006/relationships" xmlns:p="http://schemas.openxmlformats.org/presentationml/2006/main">
  <p:tag name="ORIGINALHEIGHT" val="238.4702"/>
  <p:tag name="ORIGINALWIDTH" val="2281.215"/>
  <p:tag name="OUTPUTDPI" val="1200"/>
  <p:tag name="LATEXADDIN" val="\documentclass{article}&#10;\usepackage{amsmath}&#10;\pagestyle{empty}&#10;\begin{document}&#10;&#10;&#10;$\hbox{\it sim}({U}_u,{U}_v) = \frac{\sum_i {(r_{u,i} - \bar{r}_u)(r_{v,i} - \bar{r}_v)}}&#10;{\sqrt{\sum_i {(r_{u,i} - \bar{r}_u)^2}}&#10;\sqrt{\sum_i {(r_{v,i} - \bar{r}_v)^2}}&#10;}$&#10;&#10;\end{document}"/>
  <p:tag name="IGUANATEXSIZE" val="25"/>
  <p:tag name="IGUANATEXCURSOR" val="255"/>
  <p:tag name="TRANSPARENCY" val="True"/>
  <p:tag name="FILENAME" val=""/>
  <p:tag name="INPUTTYPE" val="0"/>
  <p:tag name="LATEXENGINEID" val="0"/>
  <p:tag name="TEMPFOLDER" val="C:\Users\rzafa\temp\"/>
</p:tagLst>
</file>

<file path=ppt/tags/tag8.xml><?xml version="1.0" encoding="utf-8"?>
<p:tagLst xmlns:a="http://schemas.openxmlformats.org/drawingml/2006/main" xmlns:r="http://schemas.openxmlformats.org/officeDocument/2006/relationships" xmlns:p="http://schemas.openxmlformats.org/presentationml/2006/main">
  <p:tag name="ORIGINALHEIGHT" val="264.75"/>
  <p:tag name="ORIGINALWIDTH" val="1892.25"/>
  <p:tag name="LATEXADDIN" val="\documentclass{article}&#10;\usepackage{amsmath}&#10;\pagestyle{empty}&#10;\begin{document}&#10;&#10;$r_{u,i}=\bar{r}_u+\frac{\sum_{v \in N(u)}  \hbox{\it sim}(u,v)(r_{v,i}-\bar{r}_v)}{\sum_{v \in N(u)} \hbox{\it sim}(u,v)}$&#10;&#10;&#10;\end{document}"/>
  <p:tag name="IGUANATEXSIZE" val="40"/>
  <p:tag name="IGUANATEXCURSOR" val="204"/>
</p:tagLst>
</file>

<file path=ppt/tags/tag9.xml><?xml version="1.0" encoding="utf-8"?>
<p:tagLst xmlns:a="http://schemas.openxmlformats.org/drawingml/2006/main" xmlns:r="http://schemas.openxmlformats.org/officeDocument/2006/relationships" xmlns:p="http://schemas.openxmlformats.org/presentationml/2006/main">
  <p:tag name="ORIGINALHEIGHT" val="264.75"/>
  <p:tag name="ORIGINALWIDTH" val="1818"/>
  <p:tag name="LATEXADDIN" val="\documentclass{article}&#10;\usepackage{amsmath}&#10;\pagestyle{empty}&#10;\begin{document}&#10;&#10;&#10;$r_{u,i}=\bar{r}_i+\frac{\sum_{j \in N(i)}  \hbox{\it sim}(i,j)(r_{u,j}-\bar{r}_j)}{\sum_{j \in N(i)} \hbox{\it sim}(i,j)}$&#10;&#10;\end{document}"/>
  <p:tag name="IGUANATEXSIZE" val="40"/>
  <p:tag name="IGUANATEXCURSOR" val="205"/>
</p:tagLst>
</file>

<file path=ppt/theme/theme1.xml><?xml version="1.0" encoding="utf-8"?>
<a:theme xmlns:a="http://schemas.openxmlformats.org/drawingml/2006/main" name="SocialComputingCourse-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spPr>
      <a:bodyPr/>
      <a:lstStyle>
        <a:defPPr algn="ctr">
          <a:spcBef>
            <a:spcPct val="0"/>
          </a:spcBef>
          <a:defRPr kumimoji="0" sz="6000" b="1" i="0" u="none" strike="noStrike" kern="1200" normalizeH="0" noProof="0" dirty="0" smtClean="0">
            <a:solidFill>
              <a:schemeClr val="bg1"/>
            </a:solidFill>
            <a:uLnTx/>
            <a:uFillTx/>
          </a:defRPr>
        </a:defPPr>
      </a:lstStyle>
      <a:style>
        <a:lnRef idx="1">
          <a:schemeClr val="accent6"/>
        </a:lnRef>
        <a:fillRef idx="3">
          <a:schemeClr val="accent6"/>
        </a:fillRef>
        <a:effectRef idx="2">
          <a:schemeClr val="accent6"/>
        </a:effectRef>
        <a:fontRef idx="minor">
          <a:schemeClr val="lt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SocialTemplate</Template>
  <TotalTime>7029</TotalTime>
  <Words>4246</Words>
  <Application>Microsoft Office PowerPoint</Application>
  <PresentationFormat>On-screen Show (4:3)</PresentationFormat>
  <Paragraphs>558</Paragraphs>
  <Slides>83</Slides>
  <Notes>22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Wingdings</vt:lpstr>
      <vt:lpstr>Open Sans</vt:lpstr>
      <vt:lpstr>Cambria Math</vt:lpstr>
      <vt:lpstr>Georgia</vt:lpstr>
      <vt:lpstr>Arial</vt:lpstr>
      <vt:lpstr>SocialComputingCourse-Template</vt:lpstr>
      <vt:lpstr>Recommendation in Social Media</vt:lpstr>
      <vt:lpstr>Dear instructors/users of these slides:   Please feel free to include these slides in your own material, or modify them as you see fit. If you decide to incorporate these slides into your presentations, please include the following note: </vt:lpstr>
      <vt:lpstr>Difficulties of Decision Making</vt:lpstr>
      <vt:lpstr>When Does This Problem Occur?</vt:lpstr>
      <vt:lpstr>Common Solutions to the Problem</vt:lpstr>
      <vt:lpstr>Recommender Systems - Examples</vt:lpstr>
      <vt:lpstr>Main Idea behind Recommender Systems</vt:lpstr>
      <vt:lpstr>Recommendation vs. Search</vt:lpstr>
      <vt:lpstr>Challenges of Recommender Systems</vt:lpstr>
      <vt:lpstr>Challenges of Recommender Systems</vt:lpstr>
      <vt:lpstr>Classical  Recommendation Algorithms</vt:lpstr>
      <vt:lpstr>Content-Based Methods</vt:lpstr>
      <vt:lpstr>Content-based Recommendation: An Example</vt:lpstr>
      <vt:lpstr>Content-based Recommendation Algorithm</vt:lpstr>
      <vt:lpstr>Content-based Recommendation: Example</vt:lpstr>
      <vt:lpstr>More formally</vt:lpstr>
      <vt:lpstr>Content-Based Recommendation Algorithm</vt:lpstr>
      <vt:lpstr>Collaborative Filtering</vt:lpstr>
      <vt:lpstr>Rating Matrix: An Example</vt:lpstr>
      <vt:lpstr>Rating Matrix</vt:lpstr>
      <vt:lpstr>Collaborative Filtering</vt:lpstr>
      <vt:lpstr>Memory-Based Collaborative Filtering</vt:lpstr>
      <vt:lpstr>Collaborative Filtering: Algorithm</vt:lpstr>
      <vt:lpstr>Measuring Similarity between Users (or Items)</vt:lpstr>
      <vt:lpstr>User-based Collaborative Filtering</vt:lpstr>
      <vt:lpstr>User-based CF</vt:lpstr>
      <vt:lpstr>User-based CF, Example</vt:lpstr>
      <vt:lpstr>User-based CF, Example- continued </vt:lpstr>
      <vt:lpstr>Item-based CF</vt:lpstr>
      <vt:lpstr>Item-based CF, Example</vt:lpstr>
      <vt:lpstr>Model-Based Collaborative Filtering</vt:lpstr>
      <vt:lpstr>Singular Value Decomposition (SVD)</vt:lpstr>
      <vt:lpstr>Low-rank Matrix Approximation</vt:lpstr>
      <vt:lpstr>Low-Rank Matrix Approximation with SVD</vt:lpstr>
      <vt:lpstr>Model-based CF, Example</vt:lpstr>
      <vt:lpstr>Recommendation to  a Group</vt:lpstr>
      <vt:lpstr>Recommendation to Groups</vt:lpstr>
      <vt:lpstr>Tasks of a Group Recommender System</vt:lpstr>
      <vt:lpstr>Aggregation Strategies</vt:lpstr>
      <vt:lpstr>Recommendation to Group, an Example</vt:lpstr>
      <vt:lpstr>Recommendation Using Social Context</vt:lpstr>
      <vt:lpstr>Information Available in Social Context</vt:lpstr>
      <vt:lpstr>I. Recommendation Using Social Context Alone</vt:lpstr>
      <vt:lpstr>II. Extending Classical Methods</vt:lpstr>
      <vt:lpstr>Modeling Social Information in Recommendation</vt:lpstr>
      <vt:lpstr>3. Recommendation Constrained by Social Context</vt:lpstr>
      <vt:lpstr>Example</vt:lpstr>
      <vt:lpstr>Evaluation  of  Recommender Systems</vt:lpstr>
      <vt:lpstr>Evaluating Recommender Systems is difficult</vt:lpstr>
      <vt:lpstr>Evaluating Recommender Systems</vt:lpstr>
      <vt:lpstr>How Do We Evaluate Recommenders</vt:lpstr>
      <vt:lpstr>Accuracy Metrics</vt:lpstr>
      <vt:lpstr>I. Predictive accuracy - Metrics measure error rate</vt:lpstr>
      <vt:lpstr>Evaluation Example</vt:lpstr>
      <vt:lpstr>II. Classification Accuracy: Precision and Recall</vt:lpstr>
      <vt:lpstr>Evaluating Relevancy, Example</vt:lpstr>
      <vt:lpstr>III. Evaluating Ranking of Recommendation</vt:lpstr>
      <vt:lpstr>Ranking, Example</vt:lpstr>
      <vt:lpstr>Extra Slides</vt:lpstr>
      <vt:lpstr>Beyond Accuracy, Relevance, and Rank</vt:lpstr>
      <vt:lpstr>Content Recommendation in Social Media</vt:lpstr>
      <vt:lpstr>Video Recommendation</vt:lpstr>
      <vt:lpstr>Video Recommendation: Association Rule Mining</vt:lpstr>
      <vt:lpstr>Video Recommendation: Co-visitation</vt:lpstr>
      <vt:lpstr>Tag Recommendation</vt:lpstr>
      <vt:lpstr>Tag Recommendation: Popularity-based and CF Approaches </vt:lpstr>
      <vt:lpstr>Tag Recommendation: Content- and Graph-based Approaches </vt:lpstr>
      <vt:lpstr>News Recommendation</vt:lpstr>
      <vt:lpstr>Blog Recommendation</vt:lpstr>
      <vt:lpstr>Blog Recommendation: An Algorithm</vt:lpstr>
      <vt:lpstr>Social Media Content Recommendation: Tag Based </vt:lpstr>
      <vt:lpstr>Tag Based Recommendation</vt:lpstr>
      <vt:lpstr>Hybrid Approaches to Recommendation</vt:lpstr>
      <vt:lpstr>Pipeline hybridization</vt:lpstr>
      <vt:lpstr>Parallelized hybridization</vt:lpstr>
      <vt:lpstr>Recommendation Explanation</vt:lpstr>
      <vt:lpstr>Confidence</vt:lpstr>
      <vt:lpstr>The Confidence Challenge</vt:lpstr>
      <vt:lpstr>Explanations in recommender systems</vt:lpstr>
      <vt:lpstr>Objectives of explanations</vt:lpstr>
      <vt:lpstr>Objectives of explanations</vt:lpstr>
      <vt:lpstr>Examples</vt:lpstr>
      <vt:lpstr>Explanation types</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Mining: An Introduction</dc:title>
  <dc:subject>Recommendation in Social Media</dc:subject>
  <dc:creator>Reza Zafarani</dc:creator>
  <cp:keywords>Social Media Mining; SMM</cp:keywords>
  <dc:description>R. Zafarani, M. A. Abbasi, and H. Liu, Social Media Mining: An Introduction, Cambridge University Press, 2014. _x000d_
Free book and slides at http://socialmediamining.info/</dc:description>
  <cp:lastModifiedBy>Reza Zafarani</cp:lastModifiedBy>
  <cp:revision>5</cp:revision>
  <cp:lastPrinted>2012-08-17T16:28:21Z</cp:lastPrinted>
  <dcterms:created xsi:type="dcterms:W3CDTF">2013-08-25T00:17:48Z</dcterms:created>
  <dcterms:modified xsi:type="dcterms:W3CDTF">2017-04-23T04:14:15Z</dcterms:modified>
  <cp:category>Social Media Mining</cp:category>
  <cp:version>May 2017</cp:version>
</cp:coreProperties>
</file>